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5" r:id="rId2"/>
  </p:sldIdLst>
  <p:sldSz cx="9906000" cy="6858000" type="A4"/>
  <p:notesSz cx="6870700" cy="99314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AD2F"/>
    <a:srgbClr val="003399"/>
    <a:srgbClr val="0066CC"/>
    <a:srgbClr val="0033CC"/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75" autoAdjust="0"/>
    <p:restoredTop sz="96966" autoAdjust="0"/>
  </p:normalViewPr>
  <p:slideViewPr>
    <p:cSldViewPr snapToGrid="0">
      <p:cViewPr varScale="1">
        <p:scale>
          <a:sx n="114" d="100"/>
          <a:sy n="114" d="100"/>
        </p:scale>
        <p:origin x="1926" y="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81154C39-06AF-4B86-9171-F2F3E3C677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150" cy="496888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61F05ECE-94FE-40AB-9B45-B83E138F7E5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90963" y="0"/>
            <a:ext cx="2978150" cy="496888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A17F9347-B146-43D8-8EBC-F779732B4BAE}" type="datetimeFigureOut">
              <a:rPr lang="ja-JP" altLang="en-US"/>
              <a:pPr>
                <a:defRPr/>
              </a:pPr>
              <a:t>2023/5/19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C4651D0D-FC3C-4FA2-9101-EDFDDA3C17F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78150" cy="496888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743C0722-EF7E-4C1D-8FF8-90F91A5263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90963" y="9432925"/>
            <a:ext cx="2978150" cy="496888"/>
          </a:xfrm>
          <a:prstGeom prst="rect">
            <a:avLst/>
          </a:prstGeom>
        </p:spPr>
        <p:txBody>
          <a:bodyPr vert="horz" wrap="square" lIns="92236" tIns="46118" rIns="92236" bIns="461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B905CF4-4CB0-4A10-ABC5-5558E9C490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92550" y="0"/>
            <a:ext cx="29765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0B5B1-8EDE-4283-890A-122F3F21422C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16000" y="1241425"/>
            <a:ext cx="48387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7388" y="4779963"/>
            <a:ext cx="5495925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765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92550" y="9432925"/>
            <a:ext cx="29765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681792-BF7B-4C26-B68C-510A221D2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609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8B4B83E-52B0-4729-8B91-F1D267D88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4C4BE-AEBA-451E-985B-148D7A5A8F46}" type="datetimeFigureOut">
              <a:rPr lang="ja-JP" altLang="en-US"/>
              <a:pPr>
                <a:defRPr/>
              </a:pPr>
              <a:t>2023/5/19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8F1A603-33AC-4656-AF02-0815F5CD9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F1912C6-B09E-4F02-98F4-BAD29FB7F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2B455-8F8F-4F24-AAD3-B7F9F7DD83E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4530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9CBF8E1-3CAB-43A6-BD20-5CC9C847E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D441F-5631-4305-915D-81F465EC6E0C}" type="datetimeFigureOut">
              <a:rPr lang="ja-JP" altLang="en-US"/>
              <a:pPr>
                <a:defRPr/>
              </a:pPr>
              <a:t>2023/5/19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A7C97B5-E437-4F56-8D66-6A444AF5F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8A23EC0-15CA-458F-8857-724750E6B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7E474-7742-477D-AAB1-9680B862C80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5021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810BFAF-EFA2-40DF-9C4F-C8DAA92E7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D9EAD-D7D8-4A0C-B455-98F24771F6DC}" type="datetimeFigureOut">
              <a:rPr lang="ja-JP" altLang="en-US"/>
              <a:pPr>
                <a:defRPr/>
              </a:pPr>
              <a:t>2023/5/19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ABE777F-6770-427C-A834-1FEB06D15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35616B1-6CF8-4D60-9E2F-062BB3F57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75AA7-CA06-4359-A60B-8D0B2F5FEE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8167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32943C1-A627-4511-BD1B-AE7B35A18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D0064-1455-4DB4-B771-5A4DA2B7B281}" type="datetimeFigureOut">
              <a:rPr lang="ja-JP" altLang="en-US"/>
              <a:pPr>
                <a:defRPr/>
              </a:pPr>
              <a:t>2023/5/19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000EE29-251B-4348-9348-7C303E61C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C38E638-06C9-4E6C-8D4D-7D144F7C8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2A2C0-EDBB-4E72-B968-130EB09A031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3659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61485FE-0BE4-48E8-B0D3-5AEB2BB85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83864-C777-49AA-8FD7-41B8DC2AF352}" type="datetimeFigureOut">
              <a:rPr lang="ja-JP" altLang="en-US"/>
              <a:pPr>
                <a:defRPr/>
              </a:pPr>
              <a:t>2023/5/19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E3B242D-3C76-4C5C-AF8A-A17ACED13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2B0F017-EB23-430F-AB6F-C1C840F29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5D023-DEB3-4E23-BFB2-5D2BF428FE6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6039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4C3B5C0-4A78-499B-ADB4-A7F520A81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73861-788A-434F-9CE6-1C4CF05CB243}" type="datetimeFigureOut">
              <a:rPr lang="ja-JP" altLang="en-US"/>
              <a:pPr>
                <a:defRPr/>
              </a:pPr>
              <a:t>2023/5/19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484DE407-E4CB-4FEC-BE93-09E31C3FD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5AEBB8F2-6E46-40E0-931E-C13114D55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7AA09-7FB6-4026-B334-9E7F11608C3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901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560D4499-2261-409F-8F8F-4B314E8C1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2317A-CC66-4983-A0A3-50A14FB6ADF1}" type="datetimeFigureOut">
              <a:rPr lang="ja-JP" altLang="en-US"/>
              <a:pPr>
                <a:defRPr/>
              </a:pPr>
              <a:t>2023/5/19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E15CF25C-3C80-4A6B-B5D0-7FD45908F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8A804DE6-AD70-4C55-9C1A-66262B60E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A51E4-4C78-47BE-B7C2-62E13F536D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8263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621F2572-7BD5-4429-8B5D-2CFF4E2A9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3D482-18D8-405A-BAE5-B70D4383389D}" type="datetimeFigureOut">
              <a:rPr lang="ja-JP" altLang="en-US"/>
              <a:pPr>
                <a:defRPr/>
              </a:pPr>
              <a:t>2023/5/19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C685C5E9-993E-4C0C-B75A-72E9A5E36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3BEE407D-D653-4CEE-B3EB-AAE41DE22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B75FF-9EB8-4589-95D6-582937E9C4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3515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7457DB14-805D-4900-BE44-91CE5A195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DD06B-9260-4B21-8EF0-D3D106BF8C4B}" type="datetimeFigureOut">
              <a:rPr lang="ja-JP" altLang="en-US"/>
              <a:pPr>
                <a:defRPr/>
              </a:pPr>
              <a:t>2023/5/19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C74A307C-3C3B-476D-BD37-B2D01EDB3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880E407B-4384-488C-AA77-576A2071E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0BE36-19BF-4033-845F-AD3CEF19845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3058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486B5CFD-8E73-458E-BA25-A67493E59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E5479-EEA9-4716-875A-F6052A599F7B}" type="datetimeFigureOut">
              <a:rPr lang="ja-JP" altLang="en-US"/>
              <a:pPr>
                <a:defRPr/>
              </a:pPr>
              <a:t>2023/5/19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51213DDD-913D-4D77-98CE-BCAF979E7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8EEE38B-6E24-424C-AF32-5A1E5BFF8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2386D-5E1A-42A0-8D63-3EAC31AAB47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8056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0250F28-E99A-48CC-9DE3-F9C45146E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2331B-A0DF-4DEE-9FB4-954BBEF22620}" type="datetimeFigureOut">
              <a:rPr lang="ja-JP" altLang="en-US"/>
              <a:pPr>
                <a:defRPr/>
              </a:pPr>
              <a:t>2023/5/19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E1F4C5A1-CA54-427E-A4AC-BD2DDDB58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884D65E4-D364-466E-B334-4BF116CBA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D6386-2105-4AE1-9869-E42B8B01E7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1120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D0F49892-F7F2-43D4-9514-92DF944B67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792768DD-05D9-43A7-80EE-55BC71FDA2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ECD2800-C17A-469C-A831-269262E7E1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3830CB3-3CA4-4387-9BF9-33A29ECB1B64}" type="datetimeFigureOut">
              <a:rPr lang="ja-JP" altLang="en-US"/>
              <a:pPr>
                <a:defRPr/>
              </a:pPr>
              <a:t>2023/5/19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A1AA870-CDEC-4DF2-9EEF-F85F02B00F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CF7438F-8566-44A9-8D6E-19D06FC10A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EB7E891-999A-4099-8C35-B8AA6B295A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E21AF86C-BF40-4E4E-8554-46F505A6A26E}"/>
              </a:ext>
            </a:extLst>
          </p:cNvPr>
          <p:cNvSpPr txBox="1">
            <a:spLocks/>
          </p:cNvSpPr>
          <p:nvPr/>
        </p:nvSpPr>
        <p:spPr>
          <a:xfrm>
            <a:off x="423863" y="377825"/>
            <a:ext cx="4529137" cy="3873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北陸鉄道電車：広告媒体 </a:t>
            </a:r>
            <a:r>
              <a:rPr lang="ja-JP" altLang="en-US" sz="1100" dirty="0">
                <a:latin typeface="HGP創英角ｺﾞｼｯｸUB" pitchFamily="50" charset="-128"/>
                <a:ea typeface="HGP創英角ｺﾞｼｯｸUB" pitchFamily="50" charset="-128"/>
              </a:rPr>
              <a:t>（</a:t>
            </a:r>
            <a:r>
              <a:rPr lang="en-US" altLang="ja-JP" sz="1100" dirty="0">
                <a:latin typeface="HGP創英角ｺﾞｼｯｸUB" pitchFamily="50" charset="-128"/>
                <a:ea typeface="HGP創英角ｺﾞｼｯｸUB" pitchFamily="50" charset="-128"/>
              </a:rPr>
              <a:t>2023</a:t>
            </a:r>
            <a:r>
              <a:rPr lang="ja-JP" altLang="en-US" sz="1100" dirty="0">
                <a:latin typeface="HGP創英角ｺﾞｼｯｸUB" pitchFamily="50" charset="-128"/>
                <a:ea typeface="HGP創英角ｺﾞｼｯｸUB" pitchFamily="50" charset="-128"/>
              </a:rPr>
              <a:t>年</a:t>
            </a:r>
            <a:r>
              <a:rPr lang="en-US" altLang="ja-JP" sz="1100" dirty="0">
                <a:latin typeface="HGP創英角ｺﾞｼｯｸUB" pitchFamily="50" charset="-128"/>
                <a:ea typeface="HGP創英角ｺﾞｼｯｸUB" pitchFamily="50" charset="-128"/>
              </a:rPr>
              <a:t>6</a:t>
            </a:r>
            <a:r>
              <a:rPr lang="ja-JP" altLang="en-US" sz="1100" dirty="0">
                <a:latin typeface="HGP創英角ｺﾞｼｯｸUB" pitchFamily="50" charset="-128"/>
                <a:ea typeface="HGP創英角ｺﾞｼｯｸUB" pitchFamily="50" charset="-128"/>
              </a:rPr>
              <a:t>月版）</a:t>
            </a:r>
            <a:endParaRPr lang="ja-JP" altLang="en-US" sz="1100" dirty="0"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1C48C956-CE28-4631-BA5D-C40AF8AEF0CC}"/>
              </a:ext>
            </a:extLst>
          </p:cNvPr>
          <p:cNvGrpSpPr/>
          <p:nvPr/>
        </p:nvGrpSpPr>
        <p:grpSpPr>
          <a:xfrm>
            <a:off x="7184191" y="436413"/>
            <a:ext cx="2260302" cy="276999"/>
            <a:chOff x="6409124" y="493563"/>
            <a:chExt cx="2260302" cy="276999"/>
          </a:xfrm>
        </p:grpSpPr>
        <p:pic>
          <p:nvPicPr>
            <p:cNvPr id="8" name="Picture 16" descr="\\Koukoku9\広告部全体\広告部\北鉄航空_ロゴデータ系\ロゴ_株式会社北鉄航空.png">
              <a:extLst>
                <a:ext uri="{FF2B5EF4-FFF2-40B4-BE49-F238E27FC236}">
                  <a16:creationId xmlns:a16="http://schemas.microsoft.com/office/drawing/2014/main" id="{A9681ACE-557F-4126-99BF-D00D43EA71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9124" y="524707"/>
              <a:ext cx="1504429" cy="2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正方形/長方形 5">
              <a:extLst>
                <a:ext uri="{FF2B5EF4-FFF2-40B4-BE49-F238E27FC236}">
                  <a16:creationId xmlns:a16="http://schemas.microsoft.com/office/drawing/2014/main" id="{6F17733B-563D-4EE2-8198-3F59F4F55E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69207" y="493563"/>
              <a:ext cx="80021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>
                  <a:solidFill>
                    <a:srgbClr val="003399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広 告 部</a:t>
              </a:r>
            </a:p>
          </p:txBody>
        </p:sp>
      </p:grpSp>
      <p:sp>
        <p:nvSpPr>
          <p:cNvPr id="11" name="タイトル 1">
            <a:extLst>
              <a:ext uri="{FF2B5EF4-FFF2-40B4-BE49-F238E27FC236}">
                <a16:creationId xmlns:a16="http://schemas.microsoft.com/office/drawing/2014/main" id="{6D34DE00-E273-4818-A27D-D042C0CDFD8C}"/>
              </a:ext>
            </a:extLst>
          </p:cNvPr>
          <p:cNvSpPr txBox="1">
            <a:spLocks/>
          </p:cNvSpPr>
          <p:nvPr/>
        </p:nvSpPr>
        <p:spPr>
          <a:xfrm>
            <a:off x="488950" y="741171"/>
            <a:ext cx="8925016" cy="553686"/>
          </a:xfrm>
          <a:prstGeom prst="rect">
            <a:avLst/>
          </a:prstGeom>
          <a:ln w="15875">
            <a:solidFill>
              <a:schemeClr val="accent2">
                <a:lumMod val="50000"/>
              </a:schemeClr>
            </a:solidFill>
          </a:ln>
        </p:spPr>
        <p:txBody>
          <a:bodyPr anchor="t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2400" dirty="0">
                <a:solidFill>
                  <a:schemeClr val="accent2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 </a:t>
            </a:r>
            <a:r>
              <a:rPr lang="ja-JP" altLang="en-US" sz="2600" dirty="0">
                <a:solidFill>
                  <a:schemeClr val="accent2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駅構内板塀看板</a:t>
            </a:r>
            <a:endParaRPr lang="en-US" altLang="ja-JP" sz="2600" dirty="0">
              <a:solidFill>
                <a:schemeClr val="accent2">
                  <a:lumMod val="50000"/>
                </a:schemeClr>
              </a:solidFill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2600" dirty="0">
              <a:solidFill>
                <a:schemeClr val="accent2">
                  <a:lumMod val="50000"/>
                </a:schemeClr>
              </a:solidFill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901F92B3-E9E5-47B4-9599-C4FA4F499E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078841"/>
              </p:ext>
            </p:extLst>
          </p:nvPr>
        </p:nvGraphicFramePr>
        <p:xfrm>
          <a:off x="486506" y="2112500"/>
          <a:ext cx="8925015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6272">
                  <a:extLst>
                    <a:ext uri="{9D8B030D-6E8A-4147-A177-3AD203B41FA5}">
                      <a16:colId xmlns:a16="http://schemas.microsoft.com/office/drawing/2014/main" val="1215532476"/>
                    </a:ext>
                  </a:extLst>
                </a:gridCol>
                <a:gridCol w="2085550">
                  <a:extLst>
                    <a:ext uri="{9D8B030D-6E8A-4147-A177-3AD203B41FA5}">
                      <a16:colId xmlns:a16="http://schemas.microsoft.com/office/drawing/2014/main" val="1704322362"/>
                    </a:ext>
                  </a:extLst>
                </a:gridCol>
                <a:gridCol w="2063914">
                  <a:extLst>
                    <a:ext uri="{9D8B030D-6E8A-4147-A177-3AD203B41FA5}">
                      <a16:colId xmlns:a16="http://schemas.microsoft.com/office/drawing/2014/main" val="2204799408"/>
                    </a:ext>
                  </a:extLst>
                </a:gridCol>
                <a:gridCol w="2199279">
                  <a:extLst>
                    <a:ext uri="{9D8B030D-6E8A-4147-A177-3AD203B41FA5}">
                      <a16:colId xmlns:a16="http://schemas.microsoft.com/office/drawing/2014/main" val="268761962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契約エリア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掲出料金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掲出期間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お引き受け単位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48209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内灘駅・西泉駅・額住宅前駅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66,000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／年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10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年間より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枚より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9241221"/>
                  </a:ext>
                </a:extLst>
              </a:tr>
            </a:tbl>
          </a:graphicData>
        </a:graphic>
      </p:graphicFrame>
      <p:sp>
        <p:nvSpPr>
          <p:cNvPr id="21" name="サブタイトル 8">
            <a:extLst>
              <a:ext uri="{FF2B5EF4-FFF2-40B4-BE49-F238E27FC236}">
                <a16:creationId xmlns:a16="http://schemas.microsoft.com/office/drawing/2014/main" id="{5BDEA767-A2CC-4F17-BE96-EF4794C778EF}"/>
              </a:ext>
            </a:extLst>
          </p:cNvPr>
          <p:cNvSpPr txBox="1">
            <a:spLocks/>
          </p:cNvSpPr>
          <p:nvPr/>
        </p:nvSpPr>
        <p:spPr bwMode="auto">
          <a:xfrm>
            <a:off x="393816" y="1791412"/>
            <a:ext cx="2660822" cy="241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defRPr/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■広告掲出料金（消費税込み）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defRPr/>
            </a:pPr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サブタイトル 8">
            <a:extLst>
              <a:ext uri="{FF2B5EF4-FFF2-40B4-BE49-F238E27FC236}">
                <a16:creationId xmlns:a16="http://schemas.microsoft.com/office/drawing/2014/main" id="{416DE831-FB84-4434-B1CF-3EF03290DE42}"/>
              </a:ext>
            </a:extLst>
          </p:cNvPr>
          <p:cNvSpPr txBox="1">
            <a:spLocks/>
          </p:cNvSpPr>
          <p:nvPr/>
        </p:nvSpPr>
        <p:spPr bwMode="auto">
          <a:xfrm>
            <a:off x="404616" y="2729293"/>
            <a:ext cx="3693032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defRPr/>
            </a:pP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看板製作料</a:t>
            </a:r>
            <a:r>
              <a:rPr lang="ja-JP" altLang="en-US" sz="9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及び取付取外し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作業料が別途必要ですが</a:t>
            </a:r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defRPr/>
            </a:pP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詳細はお問い合わせください。</a:t>
            </a:r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defRPr/>
            </a:pP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データ制作料が別途必要ですが、ご入稿の場合は不要です。</a:t>
            </a:r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defRPr/>
            </a:pPr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D06442E2-0E08-4C0D-9676-013A82626E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043278"/>
              </p:ext>
            </p:extLst>
          </p:nvPr>
        </p:nvGraphicFramePr>
        <p:xfrm>
          <a:off x="4062991" y="2813369"/>
          <a:ext cx="5348530" cy="3113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3927">
                  <a:extLst>
                    <a:ext uri="{9D8B030D-6E8A-4147-A177-3AD203B41FA5}">
                      <a16:colId xmlns:a16="http://schemas.microsoft.com/office/drawing/2014/main" val="1215532476"/>
                    </a:ext>
                  </a:extLst>
                </a:gridCol>
                <a:gridCol w="4054603">
                  <a:extLst>
                    <a:ext uri="{9D8B030D-6E8A-4147-A177-3AD203B41FA5}">
                      <a16:colId xmlns:a16="http://schemas.microsoft.com/office/drawing/2014/main" val="1032615123"/>
                    </a:ext>
                  </a:extLst>
                </a:gridCol>
              </a:tblGrid>
              <a:tr h="4177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掲出場所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各駅の構内、ホーム付近等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482095"/>
                  </a:ext>
                </a:extLst>
              </a:tr>
              <a:tr h="632238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サイズ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内灘駅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W3,600mm×H1,200mm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（両面</a:t>
                      </a: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×3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枠・方面</a:t>
                      </a: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×2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枠）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両面枠の片面のみの利用も可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5791748"/>
                  </a:ext>
                </a:extLst>
              </a:tr>
              <a:tr h="5486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西泉駅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W5,400mm×H1,360mm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（片面</a:t>
                      </a: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枠）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7873645"/>
                  </a:ext>
                </a:extLst>
              </a:tr>
              <a:tr h="70090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額住宅前駅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W4,500mm×H1,350mm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（片面</a:t>
                      </a: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枠）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W3,560mm×H1,490mm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（片面</a:t>
                      </a: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枠）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065432"/>
                  </a:ext>
                </a:extLst>
              </a:tr>
              <a:tr h="8136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デザインについて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事前に広告内容ならびに意匠審査がございます。</a:t>
                      </a:r>
                    </a:p>
                    <a:p>
                      <a:pPr algn="l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安全のため、</a:t>
                      </a: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QR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コード等の記載はご遠慮いただいております。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7063835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4A40A5-9375-4575-B1B9-7C4C10024CDF}"/>
              </a:ext>
            </a:extLst>
          </p:cNvPr>
          <p:cNvSpPr txBox="1"/>
          <p:nvPr/>
        </p:nvSpPr>
        <p:spPr>
          <a:xfrm>
            <a:off x="423863" y="1389563"/>
            <a:ext cx="89250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駅の利用者はもちろん、周囲にも大きな看板で訴求可能な広告</a:t>
            </a:r>
            <a:endParaRPr kumimoji="1" lang="ja-JP" altLang="en-US" sz="2200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3B8F70F-A597-4345-B1EE-5798B6AF4465}"/>
              </a:ext>
            </a:extLst>
          </p:cNvPr>
          <p:cNvSpPr txBox="1"/>
          <p:nvPr/>
        </p:nvSpPr>
        <p:spPr>
          <a:xfrm rot="20589386">
            <a:off x="2924378" y="3932304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solidFill>
                  <a:schemeClr val="bg1"/>
                </a:solidFill>
              </a:rPr>
              <a:t>広告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40FE8E6-4388-4C14-8DE6-7A2B8044A12E}"/>
              </a:ext>
            </a:extLst>
          </p:cNvPr>
          <p:cNvGrpSpPr/>
          <p:nvPr/>
        </p:nvGrpSpPr>
        <p:grpSpPr>
          <a:xfrm>
            <a:off x="489715" y="3260662"/>
            <a:ext cx="3490919" cy="2526088"/>
            <a:chOff x="489715" y="3260662"/>
            <a:chExt cx="3490919" cy="2526088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290D1631-0A1F-4410-8CC4-4342DB70719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89715" y="3260662"/>
              <a:ext cx="3490919" cy="2526088"/>
            </a:xfrm>
            <a:prstGeom prst="rect">
              <a:avLst/>
            </a:prstGeom>
          </p:spPr>
        </p:pic>
        <p:sp>
          <p:nvSpPr>
            <p:cNvPr id="12" name="フリーフォーム: 図形 11">
              <a:extLst>
                <a:ext uri="{FF2B5EF4-FFF2-40B4-BE49-F238E27FC236}">
                  <a16:creationId xmlns:a16="http://schemas.microsoft.com/office/drawing/2014/main" id="{A951DFBC-D414-4B7A-A986-70132AB51FDF}"/>
                </a:ext>
              </a:extLst>
            </p:cNvPr>
            <p:cNvSpPr/>
            <p:nvPr/>
          </p:nvSpPr>
          <p:spPr>
            <a:xfrm>
              <a:off x="691951" y="3837765"/>
              <a:ext cx="1767332" cy="675680"/>
            </a:xfrm>
            <a:custGeom>
              <a:avLst/>
              <a:gdLst>
                <a:gd name="connsiteX0" fmla="*/ 0 w 1711354"/>
                <a:gd name="connsiteY0" fmla="*/ 8389 h 654341"/>
                <a:gd name="connsiteX1" fmla="*/ 100668 w 1711354"/>
                <a:gd name="connsiteY1" fmla="*/ 654341 h 654341"/>
                <a:gd name="connsiteX2" fmla="*/ 1711354 w 1711354"/>
                <a:gd name="connsiteY2" fmla="*/ 385893 h 654341"/>
                <a:gd name="connsiteX3" fmla="*/ 1711354 w 1711354"/>
                <a:gd name="connsiteY3" fmla="*/ 0 h 654341"/>
                <a:gd name="connsiteX4" fmla="*/ 0 w 1711354"/>
                <a:gd name="connsiteY4" fmla="*/ 8389 h 6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1354" h="654341">
                  <a:moveTo>
                    <a:pt x="0" y="8389"/>
                  </a:moveTo>
                  <a:lnTo>
                    <a:pt x="100668" y="654341"/>
                  </a:lnTo>
                  <a:lnTo>
                    <a:pt x="1711354" y="385893"/>
                  </a:lnTo>
                  <a:lnTo>
                    <a:pt x="1711354" y="0"/>
                  </a:lnTo>
                  <a:lnTo>
                    <a:pt x="0" y="8389"/>
                  </a:lnTo>
                  <a:close/>
                </a:path>
              </a:pathLst>
            </a:custGeom>
            <a:solidFill>
              <a:srgbClr val="30AD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" name="フリーフォーム: 図形 12">
              <a:extLst>
                <a:ext uri="{FF2B5EF4-FFF2-40B4-BE49-F238E27FC236}">
                  <a16:creationId xmlns:a16="http://schemas.microsoft.com/office/drawing/2014/main" id="{4ABD2E11-5ED9-45F4-A238-134879C59D5E}"/>
                </a:ext>
              </a:extLst>
            </p:cNvPr>
            <p:cNvSpPr/>
            <p:nvPr/>
          </p:nvSpPr>
          <p:spPr>
            <a:xfrm>
              <a:off x="3108267" y="3849934"/>
              <a:ext cx="346384" cy="263575"/>
            </a:xfrm>
            <a:custGeom>
              <a:avLst/>
              <a:gdLst>
                <a:gd name="connsiteX0" fmla="*/ 0 w 343948"/>
                <a:gd name="connsiteY0" fmla="*/ 0 h 251669"/>
                <a:gd name="connsiteX1" fmla="*/ 0 w 343948"/>
                <a:gd name="connsiteY1" fmla="*/ 251669 h 251669"/>
                <a:gd name="connsiteX2" fmla="*/ 335559 w 343948"/>
                <a:gd name="connsiteY2" fmla="*/ 184557 h 251669"/>
                <a:gd name="connsiteX3" fmla="*/ 343948 w 343948"/>
                <a:gd name="connsiteY3" fmla="*/ 16778 h 251669"/>
                <a:gd name="connsiteX4" fmla="*/ 0 w 343948"/>
                <a:gd name="connsiteY4" fmla="*/ 0 h 251669"/>
                <a:gd name="connsiteX0" fmla="*/ 9525 w 353473"/>
                <a:gd name="connsiteY0" fmla="*/ 0 h 263575"/>
                <a:gd name="connsiteX1" fmla="*/ 0 w 353473"/>
                <a:gd name="connsiteY1" fmla="*/ 263575 h 263575"/>
                <a:gd name="connsiteX2" fmla="*/ 345084 w 353473"/>
                <a:gd name="connsiteY2" fmla="*/ 184557 h 263575"/>
                <a:gd name="connsiteX3" fmla="*/ 353473 w 353473"/>
                <a:gd name="connsiteY3" fmla="*/ 16778 h 263575"/>
                <a:gd name="connsiteX4" fmla="*/ 9525 w 353473"/>
                <a:gd name="connsiteY4" fmla="*/ 0 h 263575"/>
                <a:gd name="connsiteX0" fmla="*/ 9525 w 345084"/>
                <a:gd name="connsiteY0" fmla="*/ 0 h 263575"/>
                <a:gd name="connsiteX1" fmla="*/ 0 w 345084"/>
                <a:gd name="connsiteY1" fmla="*/ 263575 h 263575"/>
                <a:gd name="connsiteX2" fmla="*/ 345084 w 345084"/>
                <a:gd name="connsiteY2" fmla="*/ 184557 h 263575"/>
                <a:gd name="connsiteX3" fmla="*/ 341567 w 345084"/>
                <a:gd name="connsiteY3" fmla="*/ 12015 h 263575"/>
                <a:gd name="connsiteX4" fmla="*/ 9525 w 345084"/>
                <a:gd name="connsiteY4" fmla="*/ 0 h 263575"/>
                <a:gd name="connsiteX0" fmla="*/ 9525 w 345084"/>
                <a:gd name="connsiteY0" fmla="*/ 0 h 263575"/>
                <a:gd name="connsiteX1" fmla="*/ 0 w 345084"/>
                <a:gd name="connsiteY1" fmla="*/ 263575 h 263575"/>
                <a:gd name="connsiteX2" fmla="*/ 345084 w 345084"/>
                <a:gd name="connsiteY2" fmla="*/ 184557 h 263575"/>
                <a:gd name="connsiteX3" fmla="*/ 289179 w 345084"/>
                <a:gd name="connsiteY3" fmla="*/ 121552 h 263575"/>
                <a:gd name="connsiteX4" fmla="*/ 9525 w 345084"/>
                <a:gd name="connsiteY4" fmla="*/ 0 h 263575"/>
                <a:gd name="connsiteX0" fmla="*/ 9525 w 346567"/>
                <a:gd name="connsiteY0" fmla="*/ 0 h 263575"/>
                <a:gd name="connsiteX1" fmla="*/ 0 w 346567"/>
                <a:gd name="connsiteY1" fmla="*/ 263575 h 263575"/>
                <a:gd name="connsiteX2" fmla="*/ 345084 w 346567"/>
                <a:gd name="connsiteY2" fmla="*/ 184557 h 263575"/>
                <a:gd name="connsiteX3" fmla="*/ 346329 w 346567"/>
                <a:gd name="connsiteY3" fmla="*/ 108 h 263575"/>
                <a:gd name="connsiteX4" fmla="*/ 9525 w 346567"/>
                <a:gd name="connsiteY4" fmla="*/ 0 h 263575"/>
                <a:gd name="connsiteX0" fmla="*/ 9525 w 346403"/>
                <a:gd name="connsiteY0" fmla="*/ 0 h 263575"/>
                <a:gd name="connsiteX1" fmla="*/ 0 w 346403"/>
                <a:gd name="connsiteY1" fmla="*/ 263575 h 263575"/>
                <a:gd name="connsiteX2" fmla="*/ 335559 w 346403"/>
                <a:gd name="connsiteY2" fmla="*/ 201225 h 263575"/>
                <a:gd name="connsiteX3" fmla="*/ 346329 w 346403"/>
                <a:gd name="connsiteY3" fmla="*/ 108 h 263575"/>
                <a:gd name="connsiteX4" fmla="*/ 9525 w 346403"/>
                <a:gd name="connsiteY4" fmla="*/ 0 h 263575"/>
                <a:gd name="connsiteX0" fmla="*/ 9525 w 346384"/>
                <a:gd name="connsiteY0" fmla="*/ 0 h 263575"/>
                <a:gd name="connsiteX1" fmla="*/ 0 w 346384"/>
                <a:gd name="connsiteY1" fmla="*/ 263575 h 263575"/>
                <a:gd name="connsiteX2" fmla="*/ 330797 w 346384"/>
                <a:gd name="connsiteY2" fmla="*/ 205987 h 263575"/>
                <a:gd name="connsiteX3" fmla="*/ 346329 w 346384"/>
                <a:gd name="connsiteY3" fmla="*/ 108 h 263575"/>
                <a:gd name="connsiteX4" fmla="*/ 9525 w 346384"/>
                <a:gd name="connsiteY4" fmla="*/ 0 h 263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6384" h="263575">
                  <a:moveTo>
                    <a:pt x="9525" y="0"/>
                  </a:moveTo>
                  <a:lnTo>
                    <a:pt x="0" y="263575"/>
                  </a:lnTo>
                  <a:lnTo>
                    <a:pt x="330797" y="205987"/>
                  </a:lnTo>
                  <a:cubicBezTo>
                    <a:pt x="329625" y="148473"/>
                    <a:pt x="347501" y="57622"/>
                    <a:pt x="346329" y="108"/>
                  </a:cubicBezTo>
                  <a:lnTo>
                    <a:pt x="9525" y="0"/>
                  </a:lnTo>
                  <a:close/>
                </a:path>
              </a:pathLst>
            </a:custGeom>
            <a:solidFill>
              <a:srgbClr val="30AD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フリーフォーム: 図形 14">
              <a:extLst>
                <a:ext uri="{FF2B5EF4-FFF2-40B4-BE49-F238E27FC236}">
                  <a16:creationId xmlns:a16="http://schemas.microsoft.com/office/drawing/2014/main" id="{D9E60F42-4728-49B4-810A-EBE0D4260DC0}"/>
                </a:ext>
              </a:extLst>
            </p:cNvPr>
            <p:cNvSpPr/>
            <p:nvPr/>
          </p:nvSpPr>
          <p:spPr>
            <a:xfrm>
              <a:off x="2469303" y="3850668"/>
              <a:ext cx="623326" cy="367002"/>
            </a:xfrm>
            <a:custGeom>
              <a:avLst/>
              <a:gdLst>
                <a:gd name="connsiteX0" fmla="*/ 0 w 578841"/>
                <a:gd name="connsiteY0" fmla="*/ 0 h 352337"/>
                <a:gd name="connsiteX1" fmla="*/ 0 w 578841"/>
                <a:gd name="connsiteY1" fmla="*/ 352337 h 352337"/>
                <a:gd name="connsiteX2" fmla="*/ 570452 w 578841"/>
                <a:gd name="connsiteY2" fmla="*/ 276836 h 352337"/>
                <a:gd name="connsiteX3" fmla="*/ 578841 w 578841"/>
                <a:gd name="connsiteY3" fmla="*/ 0 h 352337"/>
                <a:gd name="connsiteX4" fmla="*/ 0 w 578841"/>
                <a:gd name="connsiteY4" fmla="*/ 0 h 352337"/>
                <a:gd name="connsiteX0" fmla="*/ 0 w 578841"/>
                <a:gd name="connsiteY0" fmla="*/ 0 h 352337"/>
                <a:gd name="connsiteX1" fmla="*/ 0 w 578841"/>
                <a:gd name="connsiteY1" fmla="*/ 352337 h 352337"/>
                <a:gd name="connsiteX2" fmla="*/ 570452 w 578841"/>
                <a:gd name="connsiteY2" fmla="*/ 276836 h 352337"/>
                <a:gd name="connsiteX3" fmla="*/ 578841 w 578841"/>
                <a:gd name="connsiteY3" fmla="*/ 0 h 352337"/>
                <a:gd name="connsiteX4" fmla="*/ 0 w 578841"/>
                <a:gd name="connsiteY4" fmla="*/ 0 h 352337"/>
                <a:gd name="connsiteX0" fmla="*/ 0 w 578841"/>
                <a:gd name="connsiteY0" fmla="*/ 0 h 352337"/>
                <a:gd name="connsiteX1" fmla="*/ 0 w 578841"/>
                <a:gd name="connsiteY1" fmla="*/ 352337 h 352337"/>
                <a:gd name="connsiteX2" fmla="*/ 570452 w 578841"/>
                <a:gd name="connsiteY2" fmla="*/ 276836 h 352337"/>
                <a:gd name="connsiteX3" fmla="*/ 578841 w 578841"/>
                <a:gd name="connsiteY3" fmla="*/ 0 h 352337"/>
                <a:gd name="connsiteX4" fmla="*/ 0 w 578841"/>
                <a:gd name="connsiteY4" fmla="*/ 0 h 352337"/>
                <a:gd name="connsiteX0" fmla="*/ 0 w 578841"/>
                <a:gd name="connsiteY0" fmla="*/ 0 h 352337"/>
                <a:gd name="connsiteX1" fmla="*/ 0 w 578841"/>
                <a:gd name="connsiteY1" fmla="*/ 352337 h 352337"/>
                <a:gd name="connsiteX2" fmla="*/ 561607 w 578841"/>
                <a:gd name="connsiteY2" fmla="*/ 274489 h 352337"/>
                <a:gd name="connsiteX3" fmla="*/ 578841 w 578841"/>
                <a:gd name="connsiteY3" fmla="*/ 0 h 352337"/>
                <a:gd name="connsiteX4" fmla="*/ 0 w 578841"/>
                <a:gd name="connsiteY4" fmla="*/ 0 h 352337"/>
                <a:gd name="connsiteX0" fmla="*/ 0 w 578841"/>
                <a:gd name="connsiteY0" fmla="*/ 0 h 352337"/>
                <a:gd name="connsiteX1" fmla="*/ 0 w 578841"/>
                <a:gd name="connsiteY1" fmla="*/ 352337 h 352337"/>
                <a:gd name="connsiteX2" fmla="*/ 508536 w 578841"/>
                <a:gd name="connsiteY2" fmla="*/ 258060 h 352337"/>
                <a:gd name="connsiteX3" fmla="*/ 578841 w 578841"/>
                <a:gd name="connsiteY3" fmla="*/ 0 h 352337"/>
                <a:gd name="connsiteX4" fmla="*/ 0 w 578841"/>
                <a:gd name="connsiteY4" fmla="*/ 0 h 352337"/>
                <a:gd name="connsiteX0" fmla="*/ 0 w 578841"/>
                <a:gd name="connsiteY0" fmla="*/ 0 h 352337"/>
                <a:gd name="connsiteX1" fmla="*/ 0 w 578841"/>
                <a:gd name="connsiteY1" fmla="*/ 352337 h 352337"/>
                <a:gd name="connsiteX2" fmla="*/ 566030 w 578841"/>
                <a:gd name="connsiteY2" fmla="*/ 253367 h 352337"/>
                <a:gd name="connsiteX3" fmla="*/ 578841 w 578841"/>
                <a:gd name="connsiteY3" fmla="*/ 0 h 352337"/>
                <a:gd name="connsiteX4" fmla="*/ 0 w 578841"/>
                <a:gd name="connsiteY4" fmla="*/ 0 h 352337"/>
                <a:gd name="connsiteX0" fmla="*/ 0 w 578841"/>
                <a:gd name="connsiteY0" fmla="*/ 0 h 352337"/>
                <a:gd name="connsiteX1" fmla="*/ 0 w 578841"/>
                <a:gd name="connsiteY1" fmla="*/ 352337 h 352337"/>
                <a:gd name="connsiteX2" fmla="*/ 566030 w 578841"/>
                <a:gd name="connsiteY2" fmla="*/ 253367 h 352337"/>
                <a:gd name="connsiteX3" fmla="*/ 578841 w 578841"/>
                <a:gd name="connsiteY3" fmla="*/ 0 h 352337"/>
                <a:gd name="connsiteX4" fmla="*/ 0 w 578841"/>
                <a:gd name="connsiteY4" fmla="*/ 0 h 352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8841" h="352337">
                  <a:moveTo>
                    <a:pt x="0" y="0"/>
                  </a:moveTo>
                  <a:lnTo>
                    <a:pt x="0" y="352337"/>
                  </a:lnTo>
                  <a:cubicBezTo>
                    <a:pt x="190151" y="327170"/>
                    <a:pt x="466542" y="271494"/>
                    <a:pt x="566030" y="253367"/>
                  </a:cubicBezTo>
                  <a:lnTo>
                    <a:pt x="57884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AD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ADE09A91-5BEC-4875-B4E6-068CAD344B82}"/>
                </a:ext>
              </a:extLst>
            </p:cNvPr>
            <p:cNvSpPr txBox="1"/>
            <p:nvPr/>
          </p:nvSpPr>
          <p:spPr>
            <a:xfrm>
              <a:off x="1184390" y="3882728"/>
              <a:ext cx="1005403" cy="461665"/>
            </a:xfrm>
            <a:prstGeom prst="rect">
              <a:avLst/>
            </a:prstGeom>
            <a:noFill/>
            <a:scene3d>
              <a:camera prst="orthographicFront">
                <a:rot lat="600000" lon="19499988" rev="0"/>
              </a:camera>
              <a:lightRig rig="threePt" dir="t"/>
            </a:scene3d>
          </p:spPr>
          <p:txBody>
            <a:bodyPr wrap="none" rtlCol="0">
              <a:spAutoFit/>
              <a:scene3d>
                <a:camera prst="perspectiveRight"/>
                <a:lightRig rig="threePt" dir="t"/>
              </a:scene3d>
            </a:bodyPr>
            <a:lstStyle/>
            <a:p>
              <a:r>
                <a:rPr kumimoji="1" lang="ja-JP" altLang="en-US" sz="2400" dirty="0">
                  <a:solidFill>
                    <a:schemeClr val="bg1"/>
                  </a:solidFill>
                </a:rPr>
                <a:t>広　告</a:t>
              </a:r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47CA211F-2D28-495E-BBEC-8CF3FC632570}"/>
                </a:ext>
              </a:extLst>
            </p:cNvPr>
            <p:cNvSpPr txBox="1"/>
            <p:nvPr/>
          </p:nvSpPr>
          <p:spPr>
            <a:xfrm>
              <a:off x="2496388" y="3874647"/>
              <a:ext cx="535724" cy="276999"/>
            </a:xfrm>
            <a:prstGeom prst="rect">
              <a:avLst/>
            </a:prstGeom>
            <a:noFill/>
            <a:ln>
              <a:noFill/>
            </a:ln>
            <a:scene3d>
              <a:camera prst="orthographicFront">
                <a:rot lat="21327248" lon="19775027" rev="299798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>
                  <a:solidFill>
                    <a:schemeClr val="bg1"/>
                  </a:solidFill>
                </a:rPr>
                <a:t>広 告</a:t>
              </a:r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8056566B-7807-4C4B-89E7-93298217F491}"/>
                </a:ext>
              </a:extLst>
            </p:cNvPr>
            <p:cNvSpPr txBox="1"/>
            <p:nvPr/>
          </p:nvSpPr>
          <p:spPr>
            <a:xfrm>
              <a:off x="3057680" y="3861220"/>
              <a:ext cx="447558" cy="230832"/>
            </a:xfrm>
            <a:prstGeom prst="rect">
              <a:avLst/>
            </a:prstGeom>
            <a:noFill/>
            <a:ln>
              <a:noFill/>
            </a:ln>
            <a:scene3d>
              <a:camera prst="orthographicFront">
                <a:rot lat="326114" lon="19201024" rev="21598858"/>
              </a:camera>
              <a:lightRig rig="threePt" dir="t"/>
            </a:scene3d>
          </p:spPr>
          <p:txBody>
            <a:bodyPr wrap="none" rtlCol="0">
              <a:spAutoFit/>
              <a:scene3d>
                <a:camera prst="perspectiveRight"/>
                <a:lightRig rig="threePt" dir="t"/>
              </a:scene3d>
            </a:bodyPr>
            <a:lstStyle/>
            <a:p>
              <a:r>
                <a:rPr kumimoji="1" lang="ja-JP" altLang="en-US" sz="900" dirty="0">
                  <a:solidFill>
                    <a:schemeClr val="bg1"/>
                  </a:solidFill>
                </a:rPr>
                <a:t>広 告</a:t>
              </a:r>
            </a:p>
          </p:txBody>
        </p:sp>
      </p:grpSp>
      <p:sp>
        <p:nvSpPr>
          <p:cNvPr id="23" name="サブタイトル 8">
            <a:extLst>
              <a:ext uri="{FF2B5EF4-FFF2-40B4-BE49-F238E27FC236}">
                <a16:creationId xmlns:a16="http://schemas.microsoft.com/office/drawing/2014/main" id="{0D1EE01B-D387-467D-A79C-251CEC70588A}"/>
              </a:ext>
            </a:extLst>
          </p:cNvPr>
          <p:cNvSpPr txBox="1">
            <a:spLocks/>
          </p:cNvSpPr>
          <p:nvPr/>
        </p:nvSpPr>
        <p:spPr bwMode="auto">
          <a:xfrm>
            <a:off x="392819" y="5785481"/>
            <a:ext cx="3587815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defRPr/>
            </a:pP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写真は西泉駅</a:t>
            </a: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枠分の掲出イメージです。</a:t>
            </a:r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3993</TotalTime>
  <Words>212</Words>
  <Application>Microsoft Office PowerPoint</Application>
  <PresentationFormat>A4 210 x 297 mm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HG創英角ｺﾞｼｯｸUB</vt:lpstr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Company>北陸鉄道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k.nanbu</dc:creator>
  <cp:lastModifiedBy>user</cp:lastModifiedBy>
  <cp:revision>228</cp:revision>
  <cp:lastPrinted>2022-02-15T07:12:14Z</cp:lastPrinted>
  <dcterms:created xsi:type="dcterms:W3CDTF">2011-09-30T10:37:53Z</dcterms:created>
  <dcterms:modified xsi:type="dcterms:W3CDTF">2023-05-19T06:38:43Z</dcterms:modified>
</cp:coreProperties>
</file>