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9906000" cy="6858000" type="A4"/>
  <p:notesSz cx="6870700" cy="99314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AD2F"/>
    <a:srgbClr val="003399"/>
    <a:srgbClr val="0066CC"/>
    <a:srgbClr val="0033CC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75" autoAdjust="0"/>
    <p:restoredTop sz="96966" autoAdjust="0"/>
  </p:normalViewPr>
  <p:slideViewPr>
    <p:cSldViewPr snapToGrid="0">
      <p:cViewPr varScale="1">
        <p:scale>
          <a:sx n="107" d="100"/>
          <a:sy n="107" d="100"/>
        </p:scale>
        <p:origin x="1464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81154C39-06AF-4B86-9171-F2F3E3C677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61F05ECE-94FE-40AB-9B45-B83E138F7E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0963" y="0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17F9347-B146-43D8-8EBC-F779732B4BAE}" type="datetimeFigureOut">
              <a:rPr lang="ja-JP" altLang="en-US"/>
              <a:pPr>
                <a:defRPr/>
              </a:pPr>
              <a:t>2023/4/21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C4651D0D-FC3C-4FA2-9101-EDFDDA3C17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743C0722-EF7E-4C1D-8FF8-90F91A5263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0963" y="9432925"/>
            <a:ext cx="2978150" cy="496888"/>
          </a:xfrm>
          <a:prstGeom prst="rect">
            <a:avLst/>
          </a:prstGeom>
        </p:spPr>
        <p:txBody>
          <a:bodyPr vert="horz" wrap="square" lIns="92236" tIns="46118" rIns="92236" bIns="461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905CF4-4CB0-4A10-ABC5-5558E9C490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92550" y="0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0B5B1-8EDE-4283-890A-122F3F21422C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6000" y="1241425"/>
            <a:ext cx="48387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7388" y="4779963"/>
            <a:ext cx="5495925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92550" y="9432925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81792-BF7B-4C26-B68C-510A221D2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60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8B4B83E-52B0-4729-8B91-F1D267D88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4C4BE-AEBA-451E-985B-148D7A5A8F46}" type="datetimeFigureOut">
              <a:rPr lang="ja-JP" altLang="en-US"/>
              <a:pPr>
                <a:defRPr/>
              </a:pPr>
              <a:t>2023/4/21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8F1A603-33AC-4656-AF02-0815F5CD9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F1912C6-B09E-4F02-98F4-BAD29FB7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2B455-8F8F-4F24-AAD3-B7F9F7DD83E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453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9CBF8E1-3CAB-43A6-BD20-5CC9C847E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D441F-5631-4305-915D-81F465EC6E0C}" type="datetimeFigureOut">
              <a:rPr lang="ja-JP" altLang="en-US"/>
              <a:pPr>
                <a:defRPr/>
              </a:pPr>
              <a:t>2023/4/21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A7C97B5-E437-4F56-8D66-6A444AF5F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8A23EC0-15CA-458F-8857-724750E6B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7E474-7742-477D-AAB1-9680B862C8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5021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810BFAF-EFA2-40DF-9C4F-C8DAA92E7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D9EAD-D7D8-4A0C-B455-98F24771F6DC}" type="datetimeFigureOut">
              <a:rPr lang="ja-JP" altLang="en-US"/>
              <a:pPr>
                <a:defRPr/>
              </a:pPr>
              <a:t>2023/4/21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ABE777F-6770-427C-A834-1FEB06D15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35616B1-6CF8-4D60-9E2F-062BB3F57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75AA7-CA06-4359-A60B-8D0B2F5FEE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816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32943C1-A627-4511-BD1B-AE7B35A18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D0064-1455-4DB4-B771-5A4DA2B7B281}" type="datetimeFigureOut">
              <a:rPr lang="ja-JP" altLang="en-US"/>
              <a:pPr>
                <a:defRPr/>
              </a:pPr>
              <a:t>2023/4/21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000EE29-251B-4348-9348-7C303E61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C38E638-06C9-4E6C-8D4D-7D144F7C8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2A2C0-EDBB-4E72-B968-130EB09A03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365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61485FE-0BE4-48E8-B0D3-5AEB2BB85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83864-C777-49AA-8FD7-41B8DC2AF352}" type="datetimeFigureOut">
              <a:rPr lang="ja-JP" altLang="en-US"/>
              <a:pPr>
                <a:defRPr/>
              </a:pPr>
              <a:t>2023/4/21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E3B242D-3C76-4C5C-AF8A-A17ACED13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2B0F017-EB23-430F-AB6F-C1C840F29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5D023-DEB3-4E23-BFB2-5D2BF428FE6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603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4C3B5C0-4A78-499B-ADB4-A7F520A81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73861-788A-434F-9CE6-1C4CF05CB243}" type="datetimeFigureOut">
              <a:rPr lang="ja-JP" altLang="en-US"/>
              <a:pPr>
                <a:defRPr/>
              </a:pPr>
              <a:t>2023/4/21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84DE407-E4CB-4FEC-BE93-09E31C3FD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5AEBB8F2-6E46-40E0-931E-C13114D55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7AA09-7FB6-4026-B334-9E7F11608C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901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560D4499-2261-409F-8F8F-4B314E8C1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2317A-CC66-4983-A0A3-50A14FB6ADF1}" type="datetimeFigureOut">
              <a:rPr lang="ja-JP" altLang="en-US"/>
              <a:pPr>
                <a:defRPr/>
              </a:pPr>
              <a:t>2023/4/21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E15CF25C-3C80-4A6B-B5D0-7FD45908F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8A804DE6-AD70-4C55-9C1A-66262B60E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A51E4-4C78-47BE-B7C2-62E13F536D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826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621F2572-7BD5-4429-8B5D-2CFF4E2A9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3D482-18D8-405A-BAE5-B70D4383389D}" type="datetimeFigureOut">
              <a:rPr lang="ja-JP" altLang="en-US"/>
              <a:pPr>
                <a:defRPr/>
              </a:pPr>
              <a:t>2023/4/21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C685C5E9-993E-4C0C-B75A-72E9A5E36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3BEE407D-D653-4CEE-B3EB-AAE41DE22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B75FF-9EB8-4589-95D6-582937E9C4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515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7457DB14-805D-4900-BE44-91CE5A195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DD06B-9260-4B21-8EF0-D3D106BF8C4B}" type="datetimeFigureOut">
              <a:rPr lang="ja-JP" altLang="en-US"/>
              <a:pPr>
                <a:defRPr/>
              </a:pPr>
              <a:t>2023/4/21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C74A307C-3C3B-476D-BD37-B2D01EDB3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880E407B-4384-488C-AA77-576A2071E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0BE36-19BF-4033-845F-AD3CEF1984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3058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86B5CFD-8E73-458E-BA25-A67493E59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E5479-EEA9-4716-875A-F6052A599F7B}" type="datetimeFigureOut">
              <a:rPr lang="ja-JP" altLang="en-US"/>
              <a:pPr>
                <a:defRPr/>
              </a:pPr>
              <a:t>2023/4/21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1213DDD-913D-4D77-98CE-BCAF979E7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8EEE38B-6E24-424C-AF32-5A1E5BFF8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2386D-5E1A-42A0-8D63-3EAC31AAB4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8056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0250F28-E99A-48CC-9DE3-F9C45146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2331B-A0DF-4DEE-9FB4-954BBEF22620}" type="datetimeFigureOut">
              <a:rPr lang="ja-JP" altLang="en-US"/>
              <a:pPr>
                <a:defRPr/>
              </a:pPr>
              <a:t>2023/4/21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1F4C5A1-CA54-427E-A4AC-BD2DDDB58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84D65E4-D364-466E-B334-4BF116CB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D6386-2105-4AE1-9869-E42B8B01E7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112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D0F49892-F7F2-43D4-9514-92DF944B67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92768DD-05D9-43A7-80EE-55BC71FDA2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ECD2800-C17A-469C-A831-269262E7E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3830CB3-3CA4-4387-9BF9-33A29ECB1B64}" type="datetimeFigureOut">
              <a:rPr lang="ja-JP" altLang="en-US"/>
              <a:pPr>
                <a:defRPr/>
              </a:pPr>
              <a:t>2023/4/21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1AA870-CDEC-4DF2-9EEF-F85F02B00F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CF7438F-8566-44A9-8D6E-19D06FC10A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EB7E891-999A-4099-8C35-B8AA6B295A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E21AF86C-BF40-4E4E-8554-46F505A6A26E}"/>
              </a:ext>
            </a:extLst>
          </p:cNvPr>
          <p:cNvSpPr txBox="1">
            <a:spLocks/>
          </p:cNvSpPr>
          <p:nvPr/>
        </p:nvSpPr>
        <p:spPr>
          <a:xfrm>
            <a:off x="423863" y="377825"/>
            <a:ext cx="4529137" cy="3873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北陸鉄道バス：広告媒体 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（</a:t>
            </a:r>
            <a:r>
              <a:rPr lang="en-US" altLang="ja-JP" sz="1100" dirty="0">
                <a:latin typeface="HGP創英角ｺﾞｼｯｸUB" pitchFamily="50" charset="-128"/>
                <a:ea typeface="HGP創英角ｺﾞｼｯｸUB" pitchFamily="50" charset="-128"/>
              </a:rPr>
              <a:t>2023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年</a:t>
            </a:r>
            <a:r>
              <a:rPr lang="en-US" altLang="ja-JP" sz="1100" dirty="0">
                <a:latin typeface="HGP創英角ｺﾞｼｯｸUB" pitchFamily="50" charset="-128"/>
                <a:ea typeface="HGP創英角ｺﾞｼｯｸUB" pitchFamily="50" charset="-128"/>
              </a:rPr>
              <a:t>6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月版）</a:t>
            </a:r>
            <a:endParaRPr lang="ja-JP" altLang="en-US" sz="1100" dirty="0"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C48C956-CE28-4631-BA5D-C40AF8AEF0CC}"/>
              </a:ext>
            </a:extLst>
          </p:cNvPr>
          <p:cNvGrpSpPr/>
          <p:nvPr/>
        </p:nvGrpSpPr>
        <p:grpSpPr>
          <a:xfrm>
            <a:off x="7184191" y="436413"/>
            <a:ext cx="2260302" cy="276999"/>
            <a:chOff x="6409124" y="493563"/>
            <a:chExt cx="2260302" cy="276999"/>
          </a:xfrm>
        </p:grpSpPr>
        <p:pic>
          <p:nvPicPr>
            <p:cNvPr id="8" name="Picture 16" descr="\\Koukoku9\広告部全体\広告部\北鉄航空_ロゴデータ系\ロゴ_株式会社北鉄航空.png">
              <a:extLst>
                <a:ext uri="{FF2B5EF4-FFF2-40B4-BE49-F238E27FC236}">
                  <a16:creationId xmlns:a16="http://schemas.microsoft.com/office/drawing/2014/main" id="{A9681ACE-557F-4126-99BF-D00D43EA7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9124" y="524707"/>
              <a:ext cx="1504429" cy="2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正方形/長方形 5">
              <a:extLst>
                <a:ext uri="{FF2B5EF4-FFF2-40B4-BE49-F238E27FC236}">
                  <a16:creationId xmlns:a16="http://schemas.microsoft.com/office/drawing/2014/main" id="{6F17733B-563D-4EE2-8198-3F59F4F55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9207" y="493563"/>
              <a:ext cx="80021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>
                  <a:solidFill>
                    <a:srgbClr val="003399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広 告 部</a:t>
              </a:r>
            </a:p>
          </p:txBody>
        </p:sp>
      </p:grpSp>
      <p:sp>
        <p:nvSpPr>
          <p:cNvPr id="11" name="タイトル 1">
            <a:extLst>
              <a:ext uri="{FF2B5EF4-FFF2-40B4-BE49-F238E27FC236}">
                <a16:creationId xmlns:a16="http://schemas.microsoft.com/office/drawing/2014/main" id="{6D34DE00-E273-4818-A27D-D042C0CDFD8C}"/>
              </a:ext>
            </a:extLst>
          </p:cNvPr>
          <p:cNvSpPr txBox="1">
            <a:spLocks/>
          </p:cNvSpPr>
          <p:nvPr/>
        </p:nvSpPr>
        <p:spPr>
          <a:xfrm>
            <a:off x="488950" y="741171"/>
            <a:ext cx="8925016" cy="553686"/>
          </a:xfrm>
          <a:prstGeom prst="rect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txBody>
          <a:bodyPr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accent2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 バス</a:t>
            </a:r>
            <a:r>
              <a:rPr lang="ja-JP" altLang="en-US" sz="2600" dirty="0">
                <a:solidFill>
                  <a:schemeClr val="accent2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運転席後ろ額面</a:t>
            </a:r>
            <a:endParaRPr lang="en-US" altLang="ja-JP" sz="2600" dirty="0">
              <a:solidFill>
                <a:schemeClr val="accent2">
                  <a:lumMod val="50000"/>
                </a:schemeClr>
              </a:solidFill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01F92B3-E9E5-47B4-9599-C4FA4F499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247696"/>
              </p:ext>
            </p:extLst>
          </p:nvPr>
        </p:nvGraphicFramePr>
        <p:xfrm>
          <a:off x="532504" y="1995006"/>
          <a:ext cx="8835614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5109">
                  <a:extLst>
                    <a:ext uri="{9D8B030D-6E8A-4147-A177-3AD203B41FA5}">
                      <a16:colId xmlns:a16="http://schemas.microsoft.com/office/drawing/2014/main" val="1215532476"/>
                    </a:ext>
                  </a:extLst>
                </a:gridCol>
                <a:gridCol w="2120016">
                  <a:extLst>
                    <a:ext uri="{9D8B030D-6E8A-4147-A177-3AD203B41FA5}">
                      <a16:colId xmlns:a16="http://schemas.microsoft.com/office/drawing/2014/main" val="1704322362"/>
                    </a:ext>
                  </a:extLst>
                </a:gridCol>
                <a:gridCol w="2043240">
                  <a:extLst>
                    <a:ext uri="{9D8B030D-6E8A-4147-A177-3AD203B41FA5}">
                      <a16:colId xmlns:a16="http://schemas.microsoft.com/office/drawing/2014/main" val="2204799408"/>
                    </a:ext>
                  </a:extLst>
                </a:gridCol>
                <a:gridCol w="2177249">
                  <a:extLst>
                    <a:ext uri="{9D8B030D-6E8A-4147-A177-3AD203B41FA5}">
                      <a16:colId xmlns:a16="http://schemas.microsoft.com/office/drawing/2014/main" val="268761962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契約エリア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掲出料金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掲出期間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お引き受け単位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48209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石川県内全域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6,600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円／月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ヶ月より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枚より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241221"/>
                  </a:ext>
                </a:extLst>
              </a:tr>
            </a:tbl>
          </a:graphicData>
        </a:graphic>
      </p:graphicFrame>
      <p:sp>
        <p:nvSpPr>
          <p:cNvPr id="21" name="サブタイトル 8">
            <a:extLst>
              <a:ext uri="{FF2B5EF4-FFF2-40B4-BE49-F238E27FC236}">
                <a16:creationId xmlns:a16="http://schemas.microsoft.com/office/drawing/2014/main" id="{5BDEA767-A2CC-4F17-BE96-EF4794C778EF}"/>
              </a:ext>
            </a:extLst>
          </p:cNvPr>
          <p:cNvSpPr txBox="1">
            <a:spLocks/>
          </p:cNvSpPr>
          <p:nvPr/>
        </p:nvSpPr>
        <p:spPr bwMode="auto">
          <a:xfrm>
            <a:off x="427556" y="1740793"/>
            <a:ext cx="2660822" cy="241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■広告掲出料金（消費税込み）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サブタイトル 8">
            <a:extLst>
              <a:ext uri="{FF2B5EF4-FFF2-40B4-BE49-F238E27FC236}">
                <a16:creationId xmlns:a16="http://schemas.microsoft.com/office/drawing/2014/main" id="{416DE831-FB84-4434-B1CF-3EF03290DE42}"/>
              </a:ext>
            </a:extLst>
          </p:cNvPr>
          <p:cNvSpPr txBox="1">
            <a:spLocks/>
          </p:cNvSpPr>
          <p:nvPr/>
        </p:nvSpPr>
        <p:spPr bwMode="auto">
          <a:xfrm>
            <a:off x="450645" y="2585136"/>
            <a:ext cx="3547614" cy="423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ポスター製作費が別途必要ですが、ご納品の場合は不要です。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取付・取外し合わせて作業料（</a:t>
            </a: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440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円／枚）が別途必要です。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D06442E2-0E08-4C0D-9676-013A82626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719734"/>
              </p:ext>
            </p:extLst>
          </p:nvPr>
        </p:nvGraphicFramePr>
        <p:xfrm>
          <a:off x="3923369" y="3027193"/>
          <a:ext cx="5490597" cy="2831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2997">
                  <a:extLst>
                    <a:ext uri="{9D8B030D-6E8A-4147-A177-3AD203B41FA5}">
                      <a16:colId xmlns:a16="http://schemas.microsoft.com/office/drawing/2014/main" val="1215532476"/>
                    </a:ext>
                  </a:extLst>
                </a:gridCol>
                <a:gridCol w="4167600">
                  <a:extLst>
                    <a:ext uri="{9D8B030D-6E8A-4147-A177-3AD203B41FA5}">
                      <a16:colId xmlns:a16="http://schemas.microsoft.com/office/drawing/2014/main" val="1032615123"/>
                    </a:ext>
                  </a:extLst>
                </a:gridCol>
              </a:tblGrid>
              <a:tr h="3735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掲出場所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バス車内　運転席後部上方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482095"/>
                  </a:ext>
                </a:extLst>
              </a:tr>
              <a:tr h="8197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掲出エリア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石川県内全域の北鉄グループ営業所単位でご指定いただけます。営業所ごとの担当エリアはお問い合わせ</a:t>
                      </a:r>
                      <a:r>
                        <a:rPr kumimoji="1" lang="ja-JP" altLang="en-US" sz="11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ください。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241221"/>
                  </a:ext>
                </a:extLst>
              </a:tr>
              <a:tr h="1098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サイズ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791748"/>
                  </a:ext>
                </a:extLst>
              </a:tr>
              <a:tr h="5395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デザインについて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事前に広告内容ならびに意匠審査がございます。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安全のため、</a:t>
                      </a: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QR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コード等の記載はご遠慮いただいております。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6383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4A40A5-9375-4575-B1B9-7C4C10024CDF}"/>
              </a:ext>
            </a:extLst>
          </p:cNvPr>
          <p:cNvSpPr txBox="1"/>
          <p:nvPr/>
        </p:nvSpPr>
        <p:spPr>
          <a:xfrm>
            <a:off x="439516" y="1348663"/>
            <a:ext cx="89250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バス車内どこからでも乗客の目に触れる視認性に優れた広告</a:t>
            </a:r>
            <a:endParaRPr kumimoji="1" lang="ja-JP" altLang="en-US" sz="2200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EC8E35D-7CE6-49F6-BB1B-1DC9849CE4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255" t="31946" r="60380" b="20765"/>
          <a:stretch/>
        </p:blipFill>
        <p:spPr>
          <a:xfrm>
            <a:off x="582704" y="3040172"/>
            <a:ext cx="3233034" cy="3031832"/>
          </a:xfrm>
          <a:prstGeom prst="rect">
            <a:avLst/>
          </a:prstGeom>
          <a:ln w="28575">
            <a:solidFill>
              <a:schemeClr val="bg1">
                <a:lumMod val="50000"/>
              </a:schemeClr>
            </a:solidFill>
          </a:ln>
        </p:spPr>
      </p:pic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626D42B-7E5E-46F0-A2D1-6D153DF8B0F6}"/>
              </a:ext>
            </a:extLst>
          </p:cNvPr>
          <p:cNvSpPr/>
          <p:nvPr/>
        </p:nvSpPr>
        <p:spPr>
          <a:xfrm>
            <a:off x="1427783" y="3555984"/>
            <a:ext cx="1650506" cy="1374220"/>
          </a:xfrm>
          <a:custGeom>
            <a:avLst/>
            <a:gdLst>
              <a:gd name="connsiteX0" fmla="*/ 0 w 1103659"/>
              <a:gd name="connsiteY0" fmla="*/ 0 h 603256"/>
              <a:gd name="connsiteX1" fmla="*/ 1103659 w 1103659"/>
              <a:gd name="connsiteY1" fmla="*/ 0 h 603256"/>
              <a:gd name="connsiteX2" fmla="*/ 1103659 w 1103659"/>
              <a:gd name="connsiteY2" fmla="*/ 603256 h 603256"/>
              <a:gd name="connsiteX3" fmla="*/ 0 w 1103659"/>
              <a:gd name="connsiteY3" fmla="*/ 603256 h 603256"/>
              <a:gd name="connsiteX4" fmla="*/ 0 w 1103659"/>
              <a:gd name="connsiteY4" fmla="*/ 0 h 603256"/>
              <a:gd name="connsiteX0" fmla="*/ 0 w 1632576"/>
              <a:gd name="connsiteY0" fmla="*/ 0 h 1374220"/>
              <a:gd name="connsiteX1" fmla="*/ 1103659 w 1632576"/>
              <a:gd name="connsiteY1" fmla="*/ 0 h 1374220"/>
              <a:gd name="connsiteX2" fmla="*/ 1632576 w 1632576"/>
              <a:gd name="connsiteY2" fmla="*/ 1374220 h 1374220"/>
              <a:gd name="connsiteX3" fmla="*/ 0 w 1632576"/>
              <a:gd name="connsiteY3" fmla="*/ 603256 h 1374220"/>
              <a:gd name="connsiteX4" fmla="*/ 0 w 1632576"/>
              <a:gd name="connsiteY4" fmla="*/ 0 h 1374220"/>
              <a:gd name="connsiteX0" fmla="*/ 0 w 1632576"/>
              <a:gd name="connsiteY0" fmla="*/ 0 h 1374220"/>
              <a:gd name="connsiteX1" fmla="*/ 1596718 w 1632576"/>
              <a:gd name="connsiteY1" fmla="*/ 215153 h 1374220"/>
              <a:gd name="connsiteX2" fmla="*/ 1632576 w 1632576"/>
              <a:gd name="connsiteY2" fmla="*/ 1374220 h 1374220"/>
              <a:gd name="connsiteX3" fmla="*/ 0 w 1632576"/>
              <a:gd name="connsiteY3" fmla="*/ 603256 h 1374220"/>
              <a:gd name="connsiteX4" fmla="*/ 0 w 1632576"/>
              <a:gd name="connsiteY4" fmla="*/ 0 h 1374220"/>
              <a:gd name="connsiteX0" fmla="*/ 17930 w 1650506"/>
              <a:gd name="connsiteY0" fmla="*/ 0 h 1374220"/>
              <a:gd name="connsiteX1" fmla="*/ 1614648 w 1650506"/>
              <a:gd name="connsiteY1" fmla="*/ 215153 h 1374220"/>
              <a:gd name="connsiteX2" fmla="*/ 1650506 w 1650506"/>
              <a:gd name="connsiteY2" fmla="*/ 1374220 h 1374220"/>
              <a:gd name="connsiteX3" fmla="*/ 0 w 1650506"/>
              <a:gd name="connsiteY3" fmla="*/ 1284574 h 1374220"/>
              <a:gd name="connsiteX4" fmla="*/ 17930 w 1650506"/>
              <a:gd name="connsiteY4" fmla="*/ 0 h 1374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0506" h="1374220">
                <a:moveTo>
                  <a:pt x="17930" y="0"/>
                </a:moveTo>
                <a:lnTo>
                  <a:pt x="1614648" y="215153"/>
                </a:lnTo>
                <a:lnTo>
                  <a:pt x="1650506" y="1374220"/>
                </a:lnTo>
                <a:lnTo>
                  <a:pt x="0" y="1284574"/>
                </a:lnTo>
                <a:lnTo>
                  <a:pt x="17930" y="0"/>
                </a:lnTo>
                <a:close/>
              </a:path>
            </a:pathLst>
          </a:custGeom>
          <a:solidFill>
            <a:srgbClr val="30A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2F56F96-1FD6-4140-AE0D-57C125BC0BD8}"/>
              </a:ext>
            </a:extLst>
          </p:cNvPr>
          <p:cNvSpPr txBox="1"/>
          <p:nvPr/>
        </p:nvSpPr>
        <p:spPr>
          <a:xfrm rot="233483">
            <a:off x="1167840" y="3969757"/>
            <a:ext cx="1873856" cy="584775"/>
          </a:xfrm>
          <a:custGeom>
            <a:avLst/>
            <a:gdLst>
              <a:gd name="connsiteX0" fmla="*/ 0 w 975168"/>
              <a:gd name="connsiteY0" fmla="*/ 0 h 369332"/>
              <a:gd name="connsiteX1" fmla="*/ 975168 w 975168"/>
              <a:gd name="connsiteY1" fmla="*/ 0 h 369332"/>
              <a:gd name="connsiteX2" fmla="*/ 975168 w 975168"/>
              <a:gd name="connsiteY2" fmla="*/ 369332 h 369332"/>
              <a:gd name="connsiteX3" fmla="*/ 0 w 975168"/>
              <a:gd name="connsiteY3" fmla="*/ 369332 h 369332"/>
              <a:gd name="connsiteX4" fmla="*/ 0 w 975168"/>
              <a:gd name="connsiteY4" fmla="*/ 0 h 369332"/>
              <a:gd name="connsiteX0" fmla="*/ 0 w 1100674"/>
              <a:gd name="connsiteY0" fmla="*/ 0 h 512768"/>
              <a:gd name="connsiteX1" fmla="*/ 975168 w 1100674"/>
              <a:gd name="connsiteY1" fmla="*/ 0 h 512768"/>
              <a:gd name="connsiteX2" fmla="*/ 1100674 w 1100674"/>
              <a:gd name="connsiteY2" fmla="*/ 512768 h 512768"/>
              <a:gd name="connsiteX3" fmla="*/ 0 w 1100674"/>
              <a:gd name="connsiteY3" fmla="*/ 369332 h 512768"/>
              <a:gd name="connsiteX4" fmla="*/ 0 w 1100674"/>
              <a:gd name="connsiteY4" fmla="*/ 0 h 512768"/>
              <a:gd name="connsiteX0" fmla="*/ 0 w 1100674"/>
              <a:gd name="connsiteY0" fmla="*/ 0 h 512768"/>
              <a:gd name="connsiteX1" fmla="*/ 1064815 w 1100674"/>
              <a:gd name="connsiteY1" fmla="*/ 143435 h 512768"/>
              <a:gd name="connsiteX2" fmla="*/ 1100674 w 1100674"/>
              <a:gd name="connsiteY2" fmla="*/ 512768 h 512768"/>
              <a:gd name="connsiteX3" fmla="*/ 0 w 1100674"/>
              <a:gd name="connsiteY3" fmla="*/ 369332 h 512768"/>
              <a:gd name="connsiteX4" fmla="*/ 0 w 1100674"/>
              <a:gd name="connsiteY4" fmla="*/ 0 h 512768"/>
              <a:gd name="connsiteX0" fmla="*/ 35859 w 1136533"/>
              <a:gd name="connsiteY0" fmla="*/ 0 h 512768"/>
              <a:gd name="connsiteX1" fmla="*/ 1100674 w 1136533"/>
              <a:gd name="connsiteY1" fmla="*/ 143435 h 512768"/>
              <a:gd name="connsiteX2" fmla="*/ 1136533 w 1136533"/>
              <a:gd name="connsiteY2" fmla="*/ 512768 h 512768"/>
              <a:gd name="connsiteX3" fmla="*/ 0 w 1136533"/>
              <a:gd name="connsiteY3" fmla="*/ 396226 h 512768"/>
              <a:gd name="connsiteX4" fmla="*/ 35859 w 1136533"/>
              <a:gd name="connsiteY4" fmla="*/ 0 h 512768"/>
              <a:gd name="connsiteX0" fmla="*/ 0 w 1539944"/>
              <a:gd name="connsiteY0" fmla="*/ 0 h 1005827"/>
              <a:gd name="connsiteX1" fmla="*/ 1504085 w 1539944"/>
              <a:gd name="connsiteY1" fmla="*/ 636494 h 1005827"/>
              <a:gd name="connsiteX2" fmla="*/ 1539944 w 1539944"/>
              <a:gd name="connsiteY2" fmla="*/ 1005827 h 1005827"/>
              <a:gd name="connsiteX3" fmla="*/ 403411 w 1539944"/>
              <a:gd name="connsiteY3" fmla="*/ 889285 h 1005827"/>
              <a:gd name="connsiteX4" fmla="*/ 0 w 1539944"/>
              <a:gd name="connsiteY4" fmla="*/ 0 h 1005827"/>
              <a:gd name="connsiteX0" fmla="*/ 17931 w 1557875"/>
              <a:gd name="connsiteY0" fmla="*/ 0 h 1409238"/>
              <a:gd name="connsiteX1" fmla="*/ 1522016 w 1557875"/>
              <a:gd name="connsiteY1" fmla="*/ 636494 h 1409238"/>
              <a:gd name="connsiteX2" fmla="*/ 1557875 w 1557875"/>
              <a:gd name="connsiteY2" fmla="*/ 1005827 h 1409238"/>
              <a:gd name="connsiteX3" fmla="*/ 0 w 1557875"/>
              <a:gd name="connsiteY3" fmla="*/ 1409238 h 1409238"/>
              <a:gd name="connsiteX4" fmla="*/ 17931 w 1557875"/>
              <a:gd name="connsiteY4" fmla="*/ 0 h 1409238"/>
              <a:gd name="connsiteX0" fmla="*/ 17931 w 1692346"/>
              <a:gd name="connsiteY0" fmla="*/ 0 h 1463027"/>
              <a:gd name="connsiteX1" fmla="*/ 1522016 w 1692346"/>
              <a:gd name="connsiteY1" fmla="*/ 636494 h 1463027"/>
              <a:gd name="connsiteX2" fmla="*/ 1692346 w 1692346"/>
              <a:gd name="connsiteY2" fmla="*/ 1463027 h 1463027"/>
              <a:gd name="connsiteX3" fmla="*/ 0 w 1692346"/>
              <a:gd name="connsiteY3" fmla="*/ 1409238 h 1463027"/>
              <a:gd name="connsiteX4" fmla="*/ 17931 w 1692346"/>
              <a:gd name="connsiteY4" fmla="*/ 0 h 1463027"/>
              <a:gd name="connsiteX0" fmla="*/ 17931 w 1692346"/>
              <a:gd name="connsiteY0" fmla="*/ 0 h 1463027"/>
              <a:gd name="connsiteX1" fmla="*/ 1656487 w 1692346"/>
              <a:gd name="connsiteY1" fmla="*/ 242047 h 1463027"/>
              <a:gd name="connsiteX2" fmla="*/ 1692346 w 1692346"/>
              <a:gd name="connsiteY2" fmla="*/ 1463027 h 1463027"/>
              <a:gd name="connsiteX3" fmla="*/ 0 w 1692346"/>
              <a:gd name="connsiteY3" fmla="*/ 1409238 h 1463027"/>
              <a:gd name="connsiteX4" fmla="*/ 17931 w 1692346"/>
              <a:gd name="connsiteY4" fmla="*/ 0 h 1463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2346" h="1463027">
                <a:moveTo>
                  <a:pt x="17931" y="0"/>
                </a:moveTo>
                <a:lnTo>
                  <a:pt x="1656487" y="242047"/>
                </a:lnTo>
                <a:lnTo>
                  <a:pt x="1692346" y="1463027"/>
                </a:lnTo>
                <a:lnTo>
                  <a:pt x="0" y="1409238"/>
                </a:lnTo>
                <a:lnTo>
                  <a:pt x="17931" y="0"/>
                </a:lnTo>
                <a:close/>
              </a:path>
            </a:pathLst>
          </a:cu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　　　</a:t>
            </a:r>
            <a:r>
              <a:rPr kumimoji="1" lang="ja-JP" altLang="en-US" sz="3200" b="1" dirty="0">
                <a:solidFill>
                  <a:schemeClr val="bg1"/>
                </a:solidFill>
              </a:rPr>
              <a:t>広　告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8AA6B370-AE8C-425D-9D12-4E2211273322}"/>
              </a:ext>
            </a:extLst>
          </p:cNvPr>
          <p:cNvGrpSpPr/>
          <p:nvPr/>
        </p:nvGrpSpPr>
        <p:grpSpPr>
          <a:xfrm>
            <a:off x="5454712" y="4335077"/>
            <a:ext cx="1458526" cy="952679"/>
            <a:chOff x="5540918" y="4538516"/>
            <a:chExt cx="1188001" cy="814098"/>
          </a:xfrm>
        </p:grpSpPr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78B636B5-9643-4C49-9E12-E83242F6913B}"/>
                </a:ext>
              </a:extLst>
            </p:cNvPr>
            <p:cNvSpPr/>
            <p:nvPr/>
          </p:nvSpPr>
          <p:spPr>
            <a:xfrm>
              <a:off x="5857113" y="4543410"/>
              <a:ext cx="871122" cy="605394"/>
            </a:xfrm>
            <a:prstGeom prst="rect">
              <a:avLst/>
            </a:prstGeom>
            <a:no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3EA47967-664C-4E72-B672-0A8C234494BF}"/>
                </a:ext>
              </a:extLst>
            </p:cNvPr>
            <p:cNvCxnSpPr/>
            <p:nvPr/>
          </p:nvCxnSpPr>
          <p:spPr>
            <a:xfrm>
              <a:off x="6728919" y="5071718"/>
              <a:ext cx="0" cy="23477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D813414C-B097-4CE8-9AB4-5CED8738E048}"/>
                </a:ext>
              </a:extLst>
            </p:cNvPr>
            <p:cNvCxnSpPr/>
            <p:nvPr/>
          </p:nvCxnSpPr>
          <p:spPr>
            <a:xfrm>
              <a:off x="5857107" y="5078506"/>
              <a:ext cx="0" cy="23477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矢印コネクタ 65">
              <a:extLst>
                <a:ext uri="{FF2B5EF4-FFF2-40B4-BE49-F238E27FC236}">
                  <a16:creationId xmlns:a16="http://schemas.microsoft.com/office/drawing/2014/main" id="{3E7D7B36-9A98-4CA3-A851-C3B49CB7C734}"/>
                </a:ext>
              </a:extLst>
            </p:cNvPr>
            <p:cNvCxnSpPr/>
            <p:nvPr/>
          </p:nvCxnSpPr>
          <p:spPr>
            <a:xfrm>
              <a:off x="6465308" y="5219111"/>
              <a:ext cx="26361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矢印コネクタ 66">
              <a:extLst>
                <a:ext uri="{FF2B5EF4-FFF2-40B4-BE49-F238E27FC236}">
                  <a16:creationId xmlns:a16="http://schemas.microsoft.com/office/drawing/2014/main" id="{BE579C1B-D998-4224-8BF6-FB8916EF6880}"/>
                </a:ext>
              </a:extLst>
            </p:cNvPr>
            <p:cNvCxnSpPr>
              <a:cxnSpLocks/>
            </p:cNvCxnSpPr>
            <p:nvPr/>
          </p:nvCxnSpPr>
          <p:spPr>
            <a:xfrm rot="-10800000">
              <a:off x="5857107" y="5212027"/>
              <a:ext cx="26361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98701299-558F-41BB-87AA-10AD975E797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867103" y="4268516"/>
              <a:ext cx="0" cy="540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4E5EB0E7-1F95-4F18-9179-28F40992FD9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874895" y="4878372"/>
              <a:ext cx="0" cy="540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矢印コネクタ 69">
              <a:extLst>
                <a:ext uri="{FF2B5EF4-FFF2-40B4-BE49-F238E27FC236}">
                  <a16:creationId xmlns:a16="http://schemas.microsoft.com/office/drawing/2014/main" id="{D2EC1960-4B57-4A51-90D7-62C43F76BA30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625879" y="4627918"/>
              <a:ext cx="1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矢印コネクタ 70">
              <a:extLst>
                <a:ext uri="{FF2B5EF4-FFF2-40B4-BE49-F238E27FC236}">
                  <a16:creationId xmlns:a16="http://schemas.microsoft.com/office/drawing/2014/main" id="{53CBC56A-B238-4AF2-A823-A90787769F6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627422" y="5062154"/>
              <a:ext cx="1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9CBB82E1-3CCC-4A57-87CA-A3990CB99FB7}"/>
                </a:ext>
              </a:extLst>
            </p:cNvPr>
            <p:cNvSpPr txBox="1"/>
            <p:nvPr/>
          </p:nvSpPr>
          <p:spPr>
            <a:xfrm>
              <a:off x="5540918" y="4772155"/>
              <a:ext cx="413630" cy="210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364</a:t>
              </a:r>
              <a:endPara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8529B3AD-0C70-4636-988A-0C145C86B66B}"/>
                </a:ext>
              </a:extLst>
            </p:cNvPr>
            <p:cNvSpPr txBox="1"/>
            <p:nvPr/>
          </p:nvSpPr>
          <p:spPr>
            <a:xfrm>
              <a:off x="6126341" y="5142210"/>
              <a:ext cx="439286" cy="210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515</a:t>
              </a:r>
              <a:endPara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37C1D03-8F0B-42A3-95C9-81EFD5115060}"/>
              </a:ext>
            </a:extLst>
          </p:cNvPr>
          <p:cNvSpPr txBox="1"/>
          <p:nvPr/>
        </p:nvSpPr>
        <p:spPr>
          <a:xfrm>
            <a:off x="7055849" y="4396241"/>
            <a:ext cx="2199075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B3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W515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ｍｍ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364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ｍｍ）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推奨紙厚はコート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135Kg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サブタイトル 8">
            <a:extLst>
              <a:ext uri="{FF2B5EF4-FFF2-40B4-BE49-F238E27FC236}">
                <a16:creationId xmlns:a16="http://schemas.microsoft.com/office/drawing/2014/main" id="{29527878-918B-4FE7-9759-8506F7CD03A4}"/>
              </a:ext>
            </a:extLst>
          </p:cNvPr>
          <p:cNvSpPr txBox="1">
            <a:spLocks/>
          </p:cNvSpPr>
          <p:nvPr/>
        </p:nvSpPr>
        <p:spPr bwMode="auto">
          <a:xfrm>
            <a:off x="3838297" y="5858951"/>
            <a:ext cx="4973004" cy="303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点検、整備、修理等により休車となる場合がございますので、予めご了承ください。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4012</TotalTime>
  <Words>201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HG創英角ｺﾞｼｯｸUB</vt:lpstr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Company>北陸鉄道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k.nanbu</dc:creator>
  <cp:lastModifiedBy>user</cp:lastModifiedBy>
  <cp:revision>204</cp:revision>
  <cp:lastPrinted>2023-04-21T01:37:17Z</cp:lastPrinted>
  <dcterms:created xsi:type="dcterms:W3CDTF">2011-09-30T10:37:53Z</dcterms:created>
  <dcterms:modified xsi:type="dcterms:W3CDTF">2023-04-21T01:37:31Z</dcterms:modified>
</cp:coreProperties>
</file>