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5" r:id="rId2"/>
  </p:sldIdLst>
  <p:sldSz cx="9906000" cy="6858000" type="A4"/>
  <p:notesSz cx="6870700" cy="99314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EAE9"/>
    <a:srgbClr val="30AD2F"/>
    <a:srgbClr val="003399"/>
    <a:srgbClr val="0066CC"/>
    <a:srgbClr val="0033CC"/>
    <a:srgbClr val="0000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75" autoAdjust="0"/>
    <p:restoredTop sz="96966" autoAdjust="0"/>
  </p:normalViewPr>
  <p:slideViewPr>
    <p:cSldViewPr snapToGrid="0">
      <p:cViewPr>
        <p:scale>
          <a:sx n="110" d="100"/>
          <a:sy n="110" d="100"/>
        </p:scale>
        <p:origin x="1362" y="7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81154C39-06AF-4B86-9171-F2F3E3C6778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150" cy="496888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61F05ECE-94FE-40AB-9B45-B83E138F7E5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90963" y="0"/>
            <a:ext cx="2978150" cy="496888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A17F9347-B146-43D8-8EBC-F779732B4BAE}" type="datetimeFigureOut">
              <a:rPr lang="ja-JP" altLang="en-US"/>
              <a:pPr>
                <a:defRPr/>
              </a:pPr>
              <a:t>2023/6/9</a:t>
            </a:fld>
            <a:endParaRPr lang="ja-JP" altLang="en-US"/>
          </a:p>
        </p:txBody>
      </p:sp>
      <p:sp>
        <p:nvSpPr>
          <p:cNvPr id="4" name="フッター プレースホルダ 3">
            <a:extLst>
              <a:ext uri="{FF2B5EF4-FFF2-40B4-BE49-F238E27FC236}">
                <a16:creationId xmlns:a16="http://schemas.microsoft.com/office/drawing/2014/main" id="{C4651D0D-FC3C-4FA2-9101-EDFDDA3C17F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78150" cy="496888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>
            <a:extLst>
              <a:ext uri="{FF2B5EF4-FFF2-40B4-BE49-F238E27FC236}">
                <a16:creationId xmlns:a16="http://schemas.microsoft.com/office/drawing/2014/main" id="{743C0722-EF7E-4C1D-8FF8-90F91A5263C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90963" y="9432925"/>
            <a:ext cx="2978150" cy="496888"/>
          </a:xfrm>
          <a:prstGeom prst="rect">
            <a:avLst/>
          </a:prstGeom>
        </p:spPr>
        <p:txBody>
          <a:bodyPr vert="horz" wrap="square" lIns="92236" tIns="46118" rIns="92236" bIns="4611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B905CF4-4CB0-4A10-ABC5-5558E9C4905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65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92550" y="0"/>
            <a:ext cx="29765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A0B5B1-8EDE-4283-890A-122F3F21422C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16000" y="1241425"/>
            <a:ext cx="48387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7388" y="4779963"/>
            <a:ext cx="5495925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765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92550" y="9432925"/>
            <a:ext cx="29765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681792-BF7B-4C26-B68C-510A221D20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609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08B4B83E-52B0-4729-8B91-F1D267D88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B4C4BE-AEBA-451E-985B-148D7A5A8F46}" type="datetimeFigureOut">
              <a:rPr lang="ja-JP" altLang="en-US"/>
              <a:pPr>
                <a:defRPr/>
              </a:pPr>
              <a:t>2023/6/9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28F1A603-33AC-4656-AF02-0815F5CD9A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F1912C6-B09E-4F02-98F4-BAD29FB7F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2B455-8F8F-4F24-AAD3-B7F9F7DD83E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54530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9CBF8E1-3CAB-43A6-BD20-5CC9C847E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D441F-5631-4305-915D-81F465EC6E0C}" type="datetimeFigureOut">
              <a:rPr lang="ja-JP" altLang="en-US"/>
              <a:pPr>
                <a:defRPr/>
              </a:pPr>
              <a:t>2023/6/9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A7C97B5-E437-4F56-8D66-6A444AF5F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8A23EC0-15CA-458F-8857-724750E6BA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7E474-7742-477D-AAB1-9680B862C80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35021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810BFAF-EFA2-40DF-9C4F-C8DAA92E7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D9EAD-D7D8-4A0C-B455-98F24771F6DC}" type="datetimeFigureOut">
              <a:rPr lang="ja-JP" altLang="en-US"/>
              <a:pPr>
                <a:defRPr/>
              </a:pPr>
              <a:t>2023/6/9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ABE777F-6770-427C-A834-1FEB06D15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35616B1-6CF8-4D60-9E2F-062BB3F57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75AA7-CA06-4359-A60B-8D0B2F5FEE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78167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32943C1-A627-4511-BD1B-AE7B35A18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AD0064-1455-4DB4-B771-5A4DA2B7B281}" type="datetimeFigureOut">
              <a:rPr lang="ja-JP" altLang="en-US"/>
              <a:pPr>
                <a:defRPr/>
              </a:pPr>
              <a:t>2023/6/9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1000EE29-251B-4348-9348-7C303E61C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DC38E638-06C9-4E6C-8D4D-7D144F7C8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32A2C0-EDBB-4E72-B968-130EB09A031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03659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61485FE-0BE4-48E8-B0D3-5AEB2BB85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83864-C777-49AA-8FD7-41B8DC2AF352}" type="datetimeFigureOut">
              <a:rPr lang="ja-JP" altLang="en-US"/>
              <a:pPr>
                <a:defRPr/>
              </a:pPr>
              <a:t>2023/6/9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E3B242D-3C76-4C5C-AF8A-A17ACED13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2B0F017-EB23-430F-AB6F-C1C840F29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5D023-DEB3-4E23-BFB2-5D2BF428FE6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76039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B4C3B5C0-4A78-499B-ADB4-A7F520A81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73861-788A-434F-9CE6-1C4CF05CB243}" type="datetimeFigureOut">
              <a:rPr lang="ja-JP" altLang="en-US"/>
              <a:pPr>
                <a:defRPr/>
              </a:pPr>
              <a:t>2023/6/9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484DE407-E4CB-4FEC-BE93-09E31C3FD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5AEBB8F2-6E46-40E0-931E-C13114D55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7AA09-7FB6-4026-B334-9E7F11608C3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79017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560D4499-2261-409F-8F8F-4B314E8C1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2317A-CC66-4983-A0A3-50A14FB6ADF1}" type="datetimeFigureOut">
              <a:rPr lang="ja-JP" altLang="en-US"/>
              <a:pPr>
                <a:defRPr/>
              </a:pPr>
              <a:t>2023/6/9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E15CF25C-3C80-4A6B-B5D0-7FD45908F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8A804DE6-AD70-4C55-9C1A-66262B60E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A51E4-4C78-47BE-B7C2-62E13F536D6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38263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621F2572-7BD5-4429-8B5D-2CFF4E2A9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3D482-18D8-405A-BAE5-B70D4383389D}" type="datetimeFigureOut">
              <a:rPr lang="ja-JP" altLang="en-US"/>
              <a:pPr>
                <a:defRPr/>
              </a:pPr>
              <a:t>2023/6/9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C685C5E9-993E-4C0C-B75A-72E9A5E36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3BEE407D-D653-4CEE-B3EB-AAE41DE22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B75FF-9EB8-4589-95D6-582937E9C47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35152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7457DB14-805D-4900-BE44-91CE5A195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DD06B-9260-4B21-8EF0-D3D106BF8C4B}" type="datetimeFigureOut">
              <a:rPr lang="ja-JP" altLang="en-US"/>
              <a:pPr>
                <a:defRPr/>
              </a:pPr>
              <a:t>2023/6/9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C74A307C-3C3B-476D-BD37-B2D01EDB3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880E407B-4384-488C-AA77-576A2071E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0BE36-19BF-4033-845F-AD3CEF19845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33058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486B5CFD-8E73-458E-BA25-A67493E59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0E5479-EEA9-4716-875A-F6052A599F7B}" type="datetimeFigureOut">
              <a:rPr lang="ja-JP" altLang="en-US"/>
              <a:pPr>
                <a:defRPr/>
              </a:pPr>
              <a:t>2023/6/9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51213DDD-913D-4D77-98CE-BCAF979E7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08EEE38B-6E24-424C-AF32-5A1E5BFF8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2386D-5E1A-42A0-8D63-3EAC31AAB47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48056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D0250F28-E99A-48CC-9DE3-F9C45146E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2331B-A0DF-4DEE-9FB4-954BBEF22620}" type="datetimeFigureOut">
              <a:rPr lang="ja-JP" altLang="en-US"/>
              <a:pPr>
                <a:defRPr/>
              </a:pPr>
              <a:t>2023/6/9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E1F4C5A1-CA54-427E-A4AC-BD2DDDB58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884D65E4-D364-466E-B334-4BF116CBA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D6386-2105-4AE1-9869-E42B8B01E7D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51120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D0F49892-F7F2-43D4-9514-92DF944B670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792768DD-05D9-43A7-80EE-55BC71FDA23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ECD2800-C17A-469C-A831-269262E7E1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3830CB3-3CA4-4387-9BF9-33A29ECB1B64}" type="datetimeFigureOut">
              <a:rPr lang="ja-JP" altLang="en-US"/>
              <a:pPr>
                <a:defRPr/>
              </a:pPr>
              <a:t>2023/6/9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A1AA870-CDEC-4DF2-9EEF-F85F02B00F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CF7438F-8566-44A9-8D6E-19D06FC10A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EB7E891-999A-4099-8C35-B8AA6B295A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AB9C525-E85B-460B-AE20-7A4C778732B0}"/>
              </a:ext>
            </a:extLst>
          </p:cNvPr>
          <p:cNvSpPr/>
          <p:nvPr/>
        </p:nvSpPr>
        <p:spPr>
          <a:xfrm>
            <a:off x="488949" y="3175254"/>
            <a:ext cx="3590549" cy="3165631"/>
          </a:xfrm>
          <a:prstGeom prst="rect">
            <a:avLst/>
          </a:prstGeom>
          <a:solidFill>
            <a:srgbClr val="F7EAE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タイトル 1">
            <a:extLst>
              <a:ext uri="{FF2B5EF4-FFF2-40B4-BE49-F238E27FC236}">
                <a16:creationId xmlns:a16="http://schemas.microsoft.com/office/drawing/2014/main" id="{E21AF86C-BF40-4E4E-8554-46F505A6A26E}"/>
              </a:ext>
            </a:extLst>
          </p:cNvPr>
          <p:cNvSpPr txBox="1">
            <a:spLocks/>
          </p:cNvSpPr>
          <p:nvPr/>
        </p:nvSpPr>
        <p:spPr>
          <a:xfrm>
            <a:off x="423863" y="377825"/>
            <a:ext cx="4529137" cy="3873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1600" dirty="0">
                <a:latin typeface="HGP創英角ｺﾞｼｯｸUB" pitchFamily="50" charset="-128"/>
                <a:ea typeface="HGP創英角ｺﾞｼｯｸUB" pitchFamily="50" charset="-128"/>
              </a:rPr>
              <a:t>北陸鉄道バス：広告媒体 </a:t>
            </a:r>
            <a:r>
              <a:rPr lang="ja-JP" altLang="en-US" sz="1100" dirty="0">
                <a:latin typeface="HGP創英角ｺﾞｼｯｸUB" pitchFamily="50" charset="-128"/>
                <a:ea typeface="HGP創英角ｺﾞｼｯｸUB" pitchFamily="50" charset="-128"/>
              </a:rPr>
              <a:t>（</a:t>
            </a:r>
            <a:r>
              <a:rPr lang="en-US" altLang="ja-JP" sz="1100" dirty="0">
                <a:latin typeface="HGP創英角ｺﾞｼｯｸUB" pitchFamily="50" charset="-128"/>
                <a:ea typeface="HGP創英角ｺﾞｼｯｸUB" pitchFamily="50" charset="-128"/>
              </a:rPr>
              <a:t>2023</a:t>
            </a:r>
            <a:r>
              <a:rPr lang="ja-JP" altLang="en-US" sz="1100" dirty="0">
                <a:latin typeface="HGP創英角ｺﾞｼｯｸUB" pitchFamily="50" charset="-128"/>
                <a:ea typeface="HGP創英角ｺﾞｼｯｸUB" pitchFamily="50" charset="-128"/>
              </a:rPr>
              <a:t>年</a:t>
            </a:r>
            <a:r>
              <a:rPr lang="en-US" altLang="ja-JP" sz="1100" dirty="0">
                <a:latin typeface="HGP創英角ｺﾞｼｯｸUB" pitchFamily="50" charset="-128"/>
                <a:ea typeface="HGP創英角ｺﾞｼｯｸUB" pitchFamily="50" charset="-128"/>
              </a:rPr>
              <a:t>6</a:t>
            </a:r>
            <a:r>
              <a:rPr lang="ja-JP" altLang="en-US" sz="1100" dirty="0">
                <a:latin typeface="HGP創英角ｺﾞｼｯｸUB" pitchFamily="50" charset="-128"/>
                <a:ea typeface="HGP創英角ｺﾞｼｯｸUB" pitchFamily="50" charset="-128"/>
              </a:rPr>
              <a:t>月版）</a:t>
            </a:r>
            <a:endParaRPr lang="ja-JP" altLang="en-US" sz="1100" dirty="0">
              <a:latin typeface="HGP創英角ｺﾞｼｯｸUB" pitchFamily="50" charset="-128"/>
              <a:ea typeface="HGP創英角ｺﾞｼｯｸUB" pitchFamily="50" charset="-128"/>
              <a:cs typeface="+mj-cs"/>
            </a:endParaRPr>
          </a:p>
        </p:txBody>
      </p: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1C48C956-CE28-4631-BA5D-C40AF8AEF0CC}"/>
              </a:ext>
            </a:extLst>
          </p:cNvPr>
          <p:cNvGrpSpPr/>
          <p:nvPr/>
        </p:nvGrpSpPr>
        <p:grpSpPr>
          <a:xfrm>
            <a:off x="7184191" y="436413"/>
            <a:ext cx="2260302" cy="276999"/>
            <a:chOff x="6409124" y="493563"/>
            <a:chExt cx="2260302" cy="276999"/>
          </a:xfrm>
        </p:grpSpPr>
        <p:pic>
          <p:nvPicPr>
            <p:cNvPr id="8" name="Picture 16" descr="\\Koukoku9\広告部全体\広告部\北鉄航空_ロゴデータ系\ロゴ_株式会社北鉄航空.png">
              <a:extLst>
                <a:ext uri="{FF2B5EF4-FFF2-40B4-BE49-F238E27FC236}">
                  <a16:creationId xmlns:a16="http://schemas.microsoft.com/office/drawing/2014/main" id="{A9681ACE-557F-4126-99BF-D00D43EA713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09124" y="524707"/>
              <a:ext cx="1504429" cy="2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正方形/長方形 5">
              <a:extLst>
                <a:ext uri="{FF2B5EF4-FFF2-40B4-BE49-F238E27FC236}">
                  <a16:creationId xmlns:a16="http://schemas.microsoft.com/office/drawing/2014/main" id="{6F17733B-563D-4EE2-8198-3F59F4F55E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69207" y="493563"/>
              <a:ext cx="80021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1200" dirty="0">
                  <a:solidFill>
                    <a:srgbClr val="003399"/>
                  </a:solidFill>
                  <a:latin typeface="HG創英角ｺﾞｼｯｸUB" panose="020B0909000000000000" pitchFamily="49" charset="-128"/>
                  <a:ea typeface="HG創英角ｺﾞｼｯｸUB" panose="020B0909000000000000" pitchFamily="49" charset="-128"/>
                </a:rPr>
                <a:t>広 告 部</a:t>
              </a:r>
            </a:p>
          </p:txBody>
        </p:sp>
      </p:grpSp>
      <p:sp>
        <p:nvSpPr>
          <p:cNvPr id="11" name="タイトル 1">
            <a:extLst>
              <a:ext uri="{FF2B5EF4-FFF2-40B4-BE49-F238E27FC236}">
                <a16:creationId xmlns:a16="http://schemas.microsoft.com/office/drawing/2014/main" id="{6D34DE00-E273-4818-A27D-D042C0CDFD8C}"/>
              </a:ext>
            </a:extLst>
          </p:cNvPr>
          <p:cNvSpPr txBox="1">
            <a:spLocks/>
          </p:cNvSpPr>
          <p:nvPr/>
        </p:nvSpPr>
        <p:spPr>
          <a:xfrm>
            <a:off x="488950" y="741171"/>
            <a:ext cx="8925016" cy="553686"/>
          </a:xfrm>
          <a:prstGeom prst="rect">
            <a:avLst/>
          </a:prstGeom>
          <a:ln w="15875">
            <a:solidFill>
              <a:schemeClr val="accent2">
                <a:lumMod val="50000"/>
              </a:schemeClr>
            </a:solidFill>
          </a:ln>
        </p:spPr>
        <p:txBody>
          <a:bodyPr anchor="t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2400" dirty="0">
                <a:solidFill>
                  <a:schemeClr val="accent2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 </a:t>
            </a:r>
            <a:r>
              <a:rPr lang="ja-JP" altLang="en-US" sz="2600" dirty="0">
                <a:solidFill>
                  <a:schemeClr val="accent2">
                    <a:lumMod val="50000"/>
                  </a:schemeClr>
                </a:solidFill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バス外側額面</a:t>
            </a:r>
            <a:endParaRPr lang="en-US" altLang="ja-JP" sz="2600" dirty="0">
              <a:solidFill>
                <a:schemeClr val="accent2">
                  <a:lumMod val="50000"/>
                </a:schemeClr>
              </a:solidFill>
              <a:latin typeface="HGP創英角ｺﾞｼｯｸUB" pitchFamily="50" charset="-128"/>
              <a:ea typeface="HGP創英角ｺﾞｼｯｸUB" pitchFamily="50" charset="-128"/>
              <a:cs typeface="+mj-cs"/>
            </a:endParaRP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901F92B3-E9E5-47B4-9599-C4FA4F499E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556825"/>
              </p:ext>
            </p:extLst>
          </p:nvPr>
        </p:nvGraphicFramePr>
        <p:xfrm>
          <a:off x="4133849" y="1977874"/>
          <a:ext cx="5308461" cy="6918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3056">
                  <a:extLst>
                    <a:ext uri="{9D8B030D-6E8A-4147-A177-3AD203B41FA5}">
                      <a16:colId xmlns:a16="http://schemas.microsoft.com/office/drawing/2014/main" val="1215532476"/>
                    </a:ext>
                  </a:extLst>
                </a:gridCol>
                <a:gridCol w="1629833">
                  <a:extLst>
                    <a:ext uri="{9D8B030D-6E8A-4147-A177-3AD203B41FA5}">
                      <a16:colId xmlns:a16="http://schemas.microsoft.com/office/drawing/2014/main" val="1704322362"/>
                    </a:ext>
                  </a:extLst>
                </a:gridCol>
                <a:gridCol w="1073019">
                  <a:extLst>
                    <a:ext uri="{9D8B030D-6E8A-4147-A177-3AD203B41FA5}">
                      <a16:colId xmlns:a16="http://schemas.microsoft.com/office/drawing/2014/main" val="2204799408"/>
                    </a:ext>
                  </a:extLst>
                </a:gridCol>
                <a:gridCol w="1432553">
                  <a:extLst>
                    <a:ext uri="{9D8B030D-6E8A-4147-A177-3AD203B41FA5}">
                      <a16:colId xmlns:a16="http://schemas.microsoft.com/office/drawing/2014/main" val="2687619622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契約エリア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掲出料金（</a:t>
                      </a:r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枚）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掲出期間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お引き受け単位</a:t>
                      </a:r>
                    </a:p>
                  </a:txBody>
                  <a:tcPr anchor="b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482095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石川県内全域</a:t>
                      </a:r>
                      <a:endParaRPr kumimoji="1" lang="en-US" altLang="ja-JP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4,400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円／月</a:t>
                      </a:r>
                      <a:endParaRPr kumimoji="1" lang="en-US" altLang="ja-JP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9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kumimoji="1" lang="ja-JP" altLang="en-US" sz="9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②③は枚数分必要です。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ヶ月より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枚より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9241221"/>
                  </a:ext>
                </a:extLst>
              </a:tr>
            </a:tbl>
          </a:graphicData>
        </a:graphic>
      </p:graphicFrame>
      <p:sp>
        <p:nvSpPr>
          <p:cNvPr id="21" name="サブタイトル 8">
            <a:extLst>
              <a:ext uri="{FF2B5EF4-FFF2-40B4-BE49-F238E27FC236}">
                <a16:creationId xmlns:a16="http://schemas.microsoft.com/office/drawing/2014/main" id="{5BDEA767-A2CC-4F17-BE96-EF4794C778EF}"/>
              </a:ext>
            </a:extLst>
          </p:cNvPr>
          <p:cNvSpPr txBox="1">
            <a:spLocks/>
          </p:cNvSpPr>
          <p:nvPr/>
        </p:nvSpPr>
        <p:spPr bwMode="auto">
          <a:xfrm>
            <a:off x="4040894" y="1751382"/>
            <a:ext cx="2660822" cy="2418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defRPr/>
            </a:pP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■広告掲出料金（消費税込み）</a:t>
            </a:r>
            <a:endParaRPr lang="en-US" altLang="ja-JP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eaLnBrk="1" hangingPunct="1">
              <a:defRPr/>
            </a:pPr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サブタイトル 8">
            <a:extLst>
              <a:ext uri="{FF2B5EF4-FFF2-40B4-BE49-F238E27FC236}">
                <a16:creationId xmlns:a16="http://schemas.microsoft.com/office/drawing/2014/main" id="{416DE831-FB84-4434-B1CF-3EF03290DE42}"/>
              </a:ext>
            </a:extLst>
          </p:cNvPr>
          <p:cNvSpPr txBox="1">
            <a:spLocks/>
          </p:cNvSpPr>
          <p:nvPr/>
        </p:nvSpPr>
        <p:spPr bwMode="auto">
          <a:xfrm>
            <a:off x="4054146" y="2690429"/>
            <a:ext cx="5388164" cy="589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eaLnBrk="1" hangingPunct="1">
              <a:defRPr/>
            </a:pPr>
            <a:r>
              <a:rPr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製作費が別途必要となりますので詳細はお問い合わせください。</a:t>
            </a:r>
            <a:endParaRPr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eaLnBrk="1" hangingPunct="1">
              <a:defRPr/>
            </a:pP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データ制作料が別途必要ですがご入稿の場合は不要です。</a:t>
            </a:r>
            <a:endParaRPr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eaLnBrk="1" hangingPunct="1">
              <a:defRPr/>
            </a:pPr>
            <a:r>
              <a:rPr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取付・取り外し合わせて作業料（</a:t>
            </a:r>
            <a:r>
              <a:rPr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440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円／枚）が別途必要です。</a:t>
            </a:r>
            <a:endParaRPr lang="en-US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 eaLnBrk="1" hangingPunct="1">
              <a:defRPr/>
            </a:pPr>
            <a:endParaRPr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27" name="表 26">
            <a:extLst>
              <a:ext uri="{FF2B5EF4-FFF2-40B4-BE49-F238E27FC236}">
                <a16:creationId xmlns:a16="http://schemas.microsoft.com/office/drawing/2014/main" id="{D06442E2-0E08-4C0D-9676-013A82626E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6922375"/>
              </p:ext>
            </p:extLst>
          </p:nvPr>
        </p:nvGraphicFramePr>
        <p:xfrm>
          <a:off x="4133849" y="3212438"/>
          <a:ext cx="5310644" cy="29724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3976">
                  <a:extLst>
                    <a:ext uri="{9D8B030D-6E8A-4147-A177-3AD203B41FA5}">
                      <a16:colId xmlns:a16="http://schemas.microsoft.com/office/drawing/2014/main" val="1215532476"/>
                    </a:ext>
                  </a:extLst>
                </a:gridCol>
                <a:gridCol w="3986668">
                  <a:extLst>
                    <a:ext uri="{9D8B030D-6E8A-4147-A177-3AD203B41FA5}">
                      <a16:colId xmlns:a16="http://schemas.microsoft.com/office/drawing/2014/main" val="1032615123"/>
                    </a:ext>
                  </a:extLst>
                </a:gridCol>
              </a:tblGrid>
              <a:tr h="44738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掲出場所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バス車外側面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（乗降口側１枠／運転席側２枚もしくは３枚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枠）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6482095"/>
                  </a:ext>
                </a:extLst>
              </a:tr>
              <a:tr h="67937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掲出エリア</a:t>
                      </a:r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石川県内全域の北鉄グループ営業所単位でご指定いただけます。営業所ごとの担当エリアはお問い合わせください。</a:t>
                      </a:r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9241221"/>
                  </a:ext>
                </a:extLst>
              </a:tr>
              <a:tr h="12225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サイズ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5791748"/>
                  </a:ext>
                </a:extLst>
              </a:tr>
              <a:tr h="62314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デザインについて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事前に広告内容ならびに意匠審査がございます。</a:t>
                      </a:r>
                      <a:endParaRPr kumimoji="1" lang="en-US" altLang="ja-JP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/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安全のため、</a:t>
                      </a:r>
                      <a:r>
                        <a:rPr kumimoji="1" lang="en-US" altLang="ja-JP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QR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コード等の記載はご遠慮いただいております。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7063835"/>
                  </a:ext>
                </a:extLst>
              </a:tr>
            </a:tbl>
          </a:graphicData>
        </a:graphic>
      </p:graphicFrame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D3272CAC-0F44-478E-B900-747395745E6C}"/>
              </a:ext>
            </a:extLst>
          </p:cNvPr>
          <p:cNvSpPr txBox="1"/>
          <p:nvPr/>
        </p:nvSpPr>
        <p:spPr>
          <a:xfrm>
            <a:off x="7188654" y="4453947"/>
            <a:ext cx="2479873" cy="9156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W1,200</a:t>
            </a:r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ｍｍ</a:t>
            </a:r>
            <a:r>
              <a:rPr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×</a:t>
            </a:r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Ｈ</a:t>
            </a:r>
            <a:r>
              <a:rPr lang="en-US" altLang="ja-JP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600</a:t>
            </a:r>
            <a:r>
              <a:rPr lang="ja-JP" altLang="en-US" sz="11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ｍｍ</a:t>
            </a:r>
            <a:endParaRPr lang="en-US" altLang="ja-JP" sz="11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上下左は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15mm</a:t>
            </a:r>
            <a:r>
              <a:rPr lang="ja-JP" altLang="en-US" sz="105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右は</a:t>
            </a:r>
            <a:r>
              <a:rPr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ｍｍが留め具で隠れる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ため見えなくなります。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（車両タイプにより一部異なります。）</a:t>
            </a:r>
            <a:endParaRPr kumimoji="1" lang="ja-JP" altLang="en-US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24A40A5-9375-4575-B1B9-7C4C10024CDF}"/>
              </a:ext>
            </a:extLst>
          </p:cNvPr>
          <p:cNvSpPr txBox="1"/>
          <p:nvPr/>
        </p:nvSpPr>
        <p:spPr>
          <a:xfrm>
            <a:off x="439516" y="1341959"/>
            <a:ext cx="89250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200" dirty="0">
                <a:solidFill>
                  <a:schemeClr val="accent6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乗客・歩行者をはじめ幅広く訴求できるバス側面の看板広告</a:t>
            </a:r>
            <a:endParaRPr kumimoji="1" lang="ja-JP" altLang="en-US" sz="2200" dirty="0">
              <a:solidFill>
                <a:schemeClr val="accent6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F51B21D5-1CA2-405E-A45B-1573C05139DF}"/>
              </a:ext>
            </a:extLst>
          </p:cNvPr>
          <p:cNvGrpSpPr/>
          <p:nvPr/>
        </p:nvGrpSpPr>
        <p:grpSpPr>
          <a:xfrm>
            <a:off x="5424382" y="4479654"/>
            <a:ext cx="1806740" cy="1030439"/>
            <a:chOff x="5424382" y="4390004"/>
            <a:chExt cx="1806740" cy="1030439"/>
          </a:xfrm>
        </p:grpSpPr>
        <p:sp>
          <p:nvSpPr>
            <p:cNvPr id="48" name="テキスト ボックス 47">
              <a:extLst>
                <a:ext uri="{FF2B5EF4-FFF2-40B4-BE49-F238E27FC236}">
                  <a16:creationId xmlns:a16="http://schemas.microsoft.com/office/drawing/2014/main" id="{D27BE48E-A7C4-4D55-A186-2B3E50C8DC49}"/>
                </a:ext>
              </a:extLst>
            </p:cNvPr>
            <p:cNvSpPr txBox="1"/>
            <p:nvPr/>
          </p:nvSpPr>
          <p:spPr>
            <a:xfrm>
              <a:off x="5424382" y="4640267"/>
              <a:ext cx="49932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00">
                  <a:latin typeface="メイリオ" panose="020B0604030504040204" pitchFamily="50" charset="-128"/>
                  <a:ea typeface="メイリオ" panose="020B0604030504040204" pitchFamily="50" charset="-128"/>
                </a:rPr>
                <a:t>600</a:t>
              </a:r>
              <a:endPara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41" name="直線コネクタ 40">
              <a:extLst>
                <a:ext uri="{FF2B5EF4-FFF2-40B4-BE49-F238E27FC236}">
                  <a16:creationId xmlns:a16="http://schemas.microsoft.com/office/drawing/2014/main" id="{4499371E-4D4B-41BB-9189-DBD6F38523F4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5804122" y="4150263"/>
              <a:ext cx="0" cy="54000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D6D16EC9-89B0-4BB1-8B08-BCC6270CE9C4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5800725" y="4800045"/>
              <a:ext cx="0" cy="54000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正方形/長方形 28">
              <a:extLst>
                <a:ext uri="{FF2B5EF4-FFF2-40B4-BE49-F238E27FC236}">
                  <a16:creationId xmlns:a16="http://schemas.microsoft.com/office/drawing/2014/main" id="{9660046E-4F08-47B3-B028-5DCFCF77C884}"/>
                </a:ext>
              </a:extLst>
            </p:cNvPr>
            <p:cNvSpPr/>
            <p:nvPr/>
          </p:nvSpPr>
          <p:spPr>
            <a:xfrm>
              <a:off x="6072490" y="4422177"/>
              <a:ext cx="1152000" cy="646331"/>
            </a:xfrm>
            <a:prstGeom prst="rect">
              <a:avLst/>
            </a:prstGeom>
            <a:noFill/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36" name="直線コネクタ 35">
              <a:extLst>
                <a:ext uri="{FF2B5EF4-FFF2-40B4-BE49-F238E27FC236}">
                  <a16:creationId xmlns:a16="http://schemas.microsoft.com/office/drawing/2014/main" id="{745EC8AA-CE7C-4406-A839-FCB95410D01A}"/>
                </a:ext>
              </a:extLst>
            </p:cNvPr>
            <p:cNvCxnSpPr/>
            <p:nvPr/>
          </p:nvCxnSpPr>
          <p:spPr>
            <a:xfrm>
              <a:off x="7225668" y="5054783"/>
              <a:ext cx="0" cy="28800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>
              <a:extLst>
                <a:ext uri="{FF2B5EF4-FFF2-40B4-BE49-F238E27FC236}">
                  <a16:creationId xmlns:a16="http://schemas.microsoft.com/office/drawing/2014/main" id="{F95FBCB6-585B-4331-9BB0-8779B5C98C1D}"/>
                </a:ext>
              </a:extLst>
            </p:cNvPr>
            <p:cNvCxnSpPr/>
            <p:nvPr/>
          </p:nvCxnSpPr>
          <p:spPr>
            <a:xfrm>
              <a:off x="6072486" y="5074154"/>
              <a:ext cx="0" cy="28800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矢印コネクタ 38">
              <a:extLst>
                <a:ext uri="{FF2B5EF4-FFF2-40B4-BE49-F238E27FC236}">
                  <a16:creationId xmlns:a16="http://schemas.microsoft.com/office/drawing/2014/main" id="{E5766C1E-1719-4C5C-99BC-D8FA3EDEA476}"/>
                </a:ext>
              </a:extLst>
            </p:cNvPr>
            <p:cNvCxnSpPr>
              <a:cxnSpLocks/>
            </p:cNvCxnSpPr>
            <p:nvPr/>
          </p:nvCxnSpPr>
          <p:spPr>
            <a:xfrm>
              <a:off x="6980908" y="5272827"/>
              <a:ext cx="234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矢印コネクタ 39">
              <a:extLst>
                <a:ext uri="{FF2B5EF4-FFF2-40B4-BE49-F238E27FC236}">
                  <a16:creationId xmlns:a16="http://schemas.microsoft.com/office/drawing/2014/main" id="{2E59A683-DC21-4A76-8710-A8AE44AAADF6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6075219" y="5272828"/>
              <a:ext cx="234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矢印コネクタ 42">
              <a:extLst>
                <a:ext uri="{FF2B5EF4-FFF2-40B4-BE49-F238E27FC236}">
                  <a16:creationId xmlns:a16="http://schemas.microsoft.com/office/drawing/2014/main" id="{C7066A35-4204-44F0-8ADF-A42861F19BEE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5531996" y="4534400"/>
              <a:ext cx="216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矢印コネクタ 43">
              <a:extLst>
                <a:ext uri="{FF2B5EF4-FFF2-40B4-BE49-F238E27FC236}">
                  <a16:creationId xmlns:a16="http://schemas.microsoft.com/office/drawing/2014/main" id="{C3BEB32F-3CA5-421D-B353-998C99AB1E55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5540234" y="4960790"/>
              <a:ext cx="216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線コネクタ 44">
              <a:extLst>
                <a:ext uri="{FF2B5EF4-FFF2-40B4-BE49-F238E27FC236}">
                  <a16:creationId xmlns:a16="http://schemas.microsoft.com/office/drawing/2014/main" id="{07CB952D-E3FF-4E23-B7A9-ADE2AA127B5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018140" y="4410434"/>
              <a:ext cx="0" cy="12600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テキスト ボックス 48">
              <a:extLst>
                <a:ext uri="{FF2B5EF4-FFF2-40B4-BE49-F238E27FC236}">
                  <a16:creationId xmlns:a16="http://schemas.microsoft.com/office/drawing/2014/main" id="{196E9A0D-5E04-41AC-826C-56306C409540}"/>
                </a:ext>
              </a:extLst>
            </p:cNvPr>
            <p:cNvSpPr txBox="1"/>
            <p:nvPr/>
          </p:nvSpPr>
          <p:spPr>
            <a:xfrm>
              <a:off x="5677974" y="4390004"/>
              <a:ext cx="353322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15</a:t>
              </a:r>
              <a:endPara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D09AA468-796A-4929-80E1-4EF339B767C1}"/>
                </a:ext>
              </a:extLst>
            </p:cNvPr>
            <p:cNvSpPr txBox="1"/>
            <p:nvPr/>
          </p:nvSpPr>
          <p:spPr>
            <a:xfrm>
              <a:off x="5670026" y="4860516"/>
              <a:ext cx="34811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15</a:t>
              </a:r>
              <a:endPara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1" name="テキスト ボックス 50">
              <a:extLst>
                <a:ext uri="{FF2B5EF4-FFF2-40B4-BE49-F238E27FC236}">
                  <a16:creationId xmlns:a16="http://schemas.microsoft.com/office/drawing/2014/main" id="{18670A42-FBD9-487F-8B0F-DD8FEA964B65}"/>
                </a:ext>
              </a:extLst>
            </p:cNvPr>
            <p:cNvSpPr txBox="1"/>
            <p:nvPr/>
          </p:nvSpPr>
          <p:spPr>
            <a:xfrm>
              <a:off x="6379664" y="5174222"/>
              <a:ext cx="59286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000">
                  <a:latin typeface="メイリオ" panose="020B0604030504040204" pitchFamily="50" charset="-128"/>
                  <a:ea typeface="メイリオ" panose="020B0604030504040204" pitchFamily="50" charset="-128"/>
                </a:rPr>
                <a:t>1,200</a:t>
              </a:r>
              <a:endParaRPr kumimoji="1"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53" name="直線コネクタ 52">
              <a:extLst>
                <a:ext uri="{FF2B5EF4-FFF2-40B4-BE49-F238E27FC236}">
                  <a16:creationId xmlns:a16="http://schemas.microsoft.com/office/drawing/2014/main" id="{22A3C8E2-8502-4839-827D-FB4337B19C0C}"/>
                </a:ext>
              </a:extLst>
            </p:cNvPr>
            <p:cNvCxnSpPr>
              <a:cxnSpLocks/>
            </p:cNvCxnSpPr>
            <p:nvPr/>
          </p:nvCxnSpPr>
          <p:spPr>
            <a:xfrm>
              <a:off x="7152309" y="5008243"/>
              <a:ext cx="0" cy="12600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テキスト ボックス 54">
              <a:extLst>
                <a:ext uri="{FF2B5EF4-FFF2-40B4-BE49-F238E27FC236}">
                  <a16:creationId xmlns:a16="http://schemas.microsoft.com/office/drawing/2014/main" id="{BCDD7999-8B8B-4C79-8691-8A6D01AF622A}"/>
                </a:ext>
              </a:extLst>
            </p:cNvPr>
            <p:cNvSpPr txBox="1"/>
            <p:nvPr/>
          </p:nvSpPr>
          <p:spPr>
            <a:xfrm>
              <a:off x="6051516" y="5036750"/>
              <a:ext cx="353322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15</a:t>
              </a:r>
              <a:endPara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6" name="テキスト ボックス 55">
              <a:extLst>
                <a:ext uri="{FF2B5EF4-FFF2-40B4-BE49-F238E27FC236}">
                  <a16:creationId xmlns:a16="http://schemas.microsoft.com/office/drawing/2014/main" id="{25A4749C-FED3-4A7C-BEA5-E504D79383FD}"/>
                </a:ext>
              </a:extLst>
            </p:cNvPr>
            <p:cNvSpPr txBox="1"/>
            <p:nvPr/>
          </p:nvSpPr>
          <p:spPr>
            <a:xfrm>
              <a:off x="6876380" y="5038241"/>
              <a:ext cx="35332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25</a:t>
              </a:r>
              <a:endParaRPr kumimoji="1"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2" name="正方形/長方形 51">
              <a:extLst>
                <a:ext uri="{FF2B5EF4-FFF2-40B4-BE49-F238E27FC236}">
                  <a16:creationId xmlns:a16="http://schemas.microsoft.com/office/drawing/2014/main" id="{D5BB96C5-072F-4B5A-9E9C-7D97F615280B}"/>
                </a:ext>
              </a:extLst>
            </p:cNvPr>
            <p:cNvSpPr/>
            <p:nvPr/>
          </p:nvSpPr>
          <p:spPr>
            <a:xfrm rot="5400000">
              <a:off x="5801685" y="4746037"/>
              <a:ext cx="594000" cy="504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BB40E6C1-73D7-4BFE-B44F-CABF95576A2B}"/>
                </a:ext>
              </a:extLst>
            </p:cNvPr>
            <p:cNvSpPr/>
            <p:nvPr/>
          </p:nvSpPr>
          <p:spPr>
            <a:xfrm>
              <a:off x="6124868" y="5014997"/>
              <a:ext cx="1051200" cy="54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4" name="直線コネクタ 53">
              <a:extLst>
                <a:ext uri="{FF2B5EF4-FFF2-40B4-BE49-F238E27FC236}">
                  <a16:creationId xmlns:a16="http://schemas.microsoft.com/office/drawing/2014/main" id="{2036390E-CD38-4C56-9410-BC1BAFC9DE10}"/>
                </a:ext>
              </a:extLst>
            </p:cNvPr>
            <p:cNvCxnSpPr>
              <a:cxnSpLocks/>
            </p:cNvCxnSpPr>
            <p:nvPr/>
          </p:nvCxnSpPr>
          <p:spPr>
            <a:xfrm>
              <a:off x="6125020" y="5014997"/>
              <a:ext cx="0" cy="12600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正方形/長方形 37">
              <a:extLst>
                <a:ext uri="{FF2B5EF4-FFF2-40B4-BE49-F238E27FC236}">
                  <a16:creationId xmlns:a16="http://schemas.microsoft.com/office/drawing/2014/main" id="{E9FDF42E-4A73-41CB-81A9-032F71584721}"/>
                </a:ext>
              </a:extLst>
            </p:cNvPr>
            <p:cNvSpPr/>
            <p:nvPr/>
          </p:nvSpPr>
          <p:spPr>
            <a:xfrm rot="5400000">
              <a:off x="6865616" y="4706513"/>
              <a:ext cx="648000" cy="71999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46" name="直線コネクタ 45">
              <a:extLst>
                <a:ext uri="{FF2B5EF4-FFF2-40B4-BE49-F238E27FC236}">
                  <a16:creationId xmlns:a16="http://schemas.microsoft.com/office/drawing/2014/main" id="{29A75FDE-7DE6-46A1-9BF7-770083C264A5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6042998" y="4934010"/>
              <a:ext cx="0" cy="16200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正方形/長方形 32">
              <a:extLst>
                <a:ext uri="{FF2B5EF4-FFF2-40B4-BE49-F238E27FC236}">
                  <a16:creationId xmlns:a16="http://schemas.microsoft.com/office/drawing/2014/main" id="{C104DD38-926C-4D0B-B19D-7AC65A1C8D3D}"/>
                </a:ext>
              </a:extLst>
            </p:cNvPr>
            <p:cNvSpPr/>
            <p:nvPr/>
          </p:nvSpPr>
          <p:spPr>
            <a:xfrm>
              <a:off x="6072227" y="4418896"/>
              <a:ext cx="1152000" cy="5400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9525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7" name="直線コネクタ 56">
              <a:extLst>
                <a:ext uri="{FF2B5EF4-FFF2-40B4-BE49-F238E27FC236}">
                  <a16:creationId xmlns:a16="http://schemas.microsoft.com/office/drawing/2014/main" id="{F0C44511-994C-48FB-97EA-FB7A70A77849}"/>
                </a:ext>
              </a:extLst>
            </p:cNvPr>
            <p:cNvCxnSpPr>
              <a:cxnSpLocks/>
            </p:cNvCxnSpPr>
            <p:nvPr/>
          </p:nvCxnSpPr>
          <p:spPr>
            <a:xfrm>
              <a:off x="7152309" y="4418512"/>
              <a:ext cx="0" cy="7200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線コネクタ 57">
              <a:extLst>
                <a:ext uri="{FF2B5EF4-FFF2-40B4-BE49-F238E27FC236}">
                  <a16:creationId xmlns:a16="http://schemas.microsoft.com/office/drawing/2014/main" id="{AA0E123D-CAA6-4F3A-BC5D-A4AA8D8AD712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7195122" y="4978291"/>
              <a:ext cx="0" cy="7200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10C42836-AAE4-48B6-8545-5158961E7742}"/>
                </a:ext>
              </a:extLst>
            </p:cNvPr>
            <p:cNvCxnSpPr>
              <a:cxnSpLocks/>
            </p:cNvCxnSpPr>
            <p:nvPr/>
          </p:nvCxnSpPr>
          <p:spPr>
            <a:xfrm>
              <a:off x="6123532" y="4418512"/>
              <a:ext cx="0" cy="90000"/>
            </a:xfrm>
            <a:prstGeom prst="line">
              <a:avLst/>
            </a:prstGeom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7" name="図 16">
            <a:extLst>
              <a:ext uri="{FF2B5EF4-FFF2-40B4-BE49-F238E27FC236}">
                <a16:creationId xmlns:a16="http://schemas.microsoft.com/office/drawing/2014/main" id="{C18401C6-E62A-4ADB-9650-7D05BB9EF75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98471" y="1839965"/>
            <a:ext cx="3540945" cy="1178028"/>
          </a:xfrm>
          <a:prstGeom prst="rect">
            <a:avLst/>
          </a:prstGeom>
          <a:ln w="19050">
            <a:solidFill>
              <a:schemeClr val="bg1">
                <a:lumMod val="50000"/>
              </a:schemeClr>
            </a:solidFill>
          </a:ln>
        </p:spPr>
      </p:pic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9626D42B-7E5E-46F0-A2D1-6D153DF8B0F6}"/>
              </a:ext>
            </a:extLst>
          </p:cNvPr>
          <p:cNvSpPr>
            <a:spLocks noChangeAspect="1"/>
          </p:cNvSpPr>
          <p:nvPr/>
        </p:nvSpPr>
        <p:spPr>
          <a:xfrm>
            <a:off x="1526738" y="2645848"/>
            <a:ext cx="342000" cy="171303"/>
          </a:xfrm>
          <a:prstGeom prst="rect">
            <a:avLst/>
          </a:prstGeom>
          <a:solidFill>
            <a:srgbClr val="30AD2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52F56F96-1FD6-4140-AE0D-57C125BC0BD8}"/>
              </a:ext>
            </a:extLst>
          </p:cNvPr>
          <p:cNvSpPr txBox="1"/>
          <p:nvPr/>
        </p:nvSpPr>
        <p:spPr>
          <a:xfrm>
            <a:off x="1443535" y="2615043"/>
            <a:ext cx="50840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b="1" dirty="0">
                <a:solidFill>
                  <a:schemeClr val="bg1"/>
                </a:solidFill>
              </a:rPr>
              <a:t>広 告</a:t>
            </a:r>
          </a:p>
        </p:txBody>
      </p:sp>
      <p:sp>
        <p:nvSpPr>
          <p:cNvPr id="60" name="サブタイトル 8">
            <a:extLst>
              <a:ext uri="{FF2B5EF4-FFF2-40B4-BE49-F238E27FC236}">
                <a16:creationId xmlns:a16="http://schemas.microsoft.com/office/drawing/2014/main" id="{B179B9B2-842B-4AD0-90BF-4F5F8495C56E}"/>
              </a:ext>
            </a:extLst>
          </p:cNvPr>
          <p:cNvSpPr txBox="1">
            <a:spLocks/>
          </p:cNvSpPr>
          <p:nvPr/>
        </p:nvSpPr>
        <p:spPr bwMode="auto">
          <a:xfrm>
            <a:off x="4039416" y="6184903"/>
            <a:ext cx="5374546" cy="295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9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点検、整備、修理等により休車となる場合がございますので、予めご了承ください。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39A171BE-23E8-4BB8-9E1F-93A3AB252FC8}"/>
              </a:ext>
            </a:extLst>
          </p:cNvPr>
          <p:cNvSpPr txBox="1"/>
          <p:nvPr/>
        </p:nvSpPr>
        <p:spPr>
          <a:xfrm>
            <a:off x="898872" y="4517301"/>
            <a:ext cx="28668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ラッピングバスに次いで、</a:t>
            </a:r>
            <a:endParaRPr lang="en-US" altLang="ja-JP" sz="1600" b="1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6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大きく訴求できる媒体です！</a:t>
            </a:r>
            <a:endParaRPr kumimoji="1" lang="ja-JP" altLang="en-US" sz="1600" b="1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DF56D850-3068-4D65-BFFF-A3A7BA75A6D2}"/>
              </a:ext>
            </a:extLst>
          </p:cNvPr>
          <p:cNvGrpSpPr/>
          <p:nvPr/>
        </p:nvGrpSpPr>
        <p:grpSpPr>
          <a:xfrm>
            <a:off x="600891" y="3245163"/>
            <a:ext cx="3374374" cy="1207265"/>
            <a:chOff x="600891" y="3245163"/>
            <a:chExt cx="3374374" cy="1207265"/>
          </a:xfrm>
        </p:grpSpPr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FB93B4FF-F791-4AA6-9770-0A3F030B7AD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00891" y="3274785"/>
              <a:ext cx="3374374" cy="1177643"/>
            </a:xfrm>
            <a:prstGeom prst="rect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</p:pic>
        <p:grpSp>
          <p:nvGrpSpPr>
            <p:cNvPr id="23" name="グループ化 22">
              <a:extLst>
                <a:ext uri="{FF2B5EF4-FFF2-40B4-BE49-F238E27FC236}">
                  <a16:creationId xmlns:a16="http://schemas.microsoft.com/office/drawing/2014/main" id="{40ED4539-380E-4619-A8B2-71DFEB5965B3}"/>
                </a:ext>
              </a:extLst>
            </p:cNvPr>
            <p:cNvGrpSpPr/>
            <p:nvPr/>
          </p:nvGrpSpPr>
          <p:grpSpPr>
            <a:xfrm>
              <a:off x="2007958" y="4054248"/>
              <a:ext cx="913246" cy="232763"/>
              <a:chOff x="2007958" y="4054248"/>
              <a:chExt cx="913246" cy="232763"/>
            </a:xfrm>
          </p:grpSpPr>
          <p:sp>
            <p:nvSpPr>
              <p:cNvPr id="63" name="正方形/長方形 62">
                <a:extLst>
                  <a:ext uri="{FF2B5EF4-FFF2-40B4-BE49-F238E27FC236}">
                    <a16:creationId xmlns:a16="http://schemas.microsoft.com/office/drawing/2014/main" id="{0F48710A-E378-4E3B-BE81-3FC6BBA6B459}"/>
                  </a:ext>
                </a:extLst>
              </p:cNvPr>
              <p:cNvSpPr/>
              <p:nvPr/>
            </p:nvSpPr>
            <p:spPr>
              <a:xfrm>
                <a:off x="2109415" y="4082244"/>
                <a:ext cx="720221" cy="187381"/>
              </a:xfrm>
              <a:prstGeom prst="rect">
                <a:avLst/>
              </a:prstGeom>
              <a:solidFill>
                <a:srgbClr val="30AD2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6" name="グループ化 15">
                <a:extLst>
                  <a:ext uri="{FF2B5EF4-FFF2-40B4-BE49-F238E27FC236}">
                    <a16:creationId xmlns:a16="http://schemas.microsoft.com/office/drawing/2014/main" id="{08377DB9-4140-4223-9DF3-429204F827D9}"/>
                  </a:ext>
                </a:extLst>
              </p:cNvPr>
              <p:cNvGrpSpPr/>
              <p:nvPr/>
            </p:nvGrpSpPr>
            <p:grpSpPr>
              <a:xfrm>
                <a:off x="2007958" y="4054248"/>
                <a:ext cx="913246" cy="232763"/>
                <a:chOff x="2007958" y="3813133"/>
                <a:chExt cx="913246" cy="232763"/>
              </a:xfrm>
            </p:grpSpPr>
            <p:sp>
              <p:nvSpPr>
                <p:cNvPr id="68" name="テキスト ボックス 67">
                  <a:extLst>
                    <a:ext uri="{FF2B5EF4-FFF2-40B4-BE49-F238E27FC236}">
                      <a16:creationId xmlns:a16="http://schemas.microsoft.com/office/drawing/2014/main" id="{2EBC2C51-71DA-4760-97DF-8C2BCA1906B6}"/>
                    </a:ext>
                  </a:extLst>
                </p:cNvPr>
                <p:cNvSpPr txBox="1"/>
                <p:nvPr/>
              </p:nvSpPr>
              <p:spPr>
                <a:xfrm>
                  <a:off x="2007958" y="3815064"/>
                  <a:ext cx="560645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900" b="1" dirty="0">
                      <a:solidFill>
                        <a:schemeClr val="bg1"/>
                      </a:solidFill>
                    </a:rPr>
                    <a:t>広 告</a:t>
                  </a:r>
                </a:p>
              </p:txBody>
            </p:sp>
            <p:sp>
              <p:nvSpPr>
                <p:cNvPr id="69" name="テキスト ボックス 68">
                  <a:extLst>
                    <a:ext uri="{FF2B5EF4-FFF2-40B4-BE49-F238E27FC236}">
                      <a16:creationId xmlns:a16="http://schemas.microsoft.com/office/drawing/2014/main" id="{E88C1E87-8849-4DAD-98D5-4B19EB7448B6}"/>
                    </a:ext>
                  </a:extLst>
                </p:cNvPr>
                <p:cNvSpPr txBox="1"/>
                <p:nvPr/>
              </p:nvSpPr>
              <p:spPr>
                <a:xfrm>
                  <a:off x="2360559" y="3813133"/>
                  <a:ext cx="560645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900" b="1" dirty="0">
                      <a:solidFill>
                        <a:schemeClr val="bg1"/>
                      </a:solidFill>
                    </a:rPr>
                    <a:t>広 告</a:t>
                  </a:r>
                </a:p>
              </p:txBody>
            </p:sp>
          </p:grpSp>
        </p:grpSp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BE33DDBE-8CB4-4E89-9050-769F9895EE65}"/>
                </a:ext>
              </a:extLst>
            </p:cNvPr>
            <p:cNvGrpSpPr/>
            <p:nvPr/>
          </p:nvGrpSpPr>
          <p:grpSpPr>
            <a:xfrm>
              <a:off x="680911" y="3245163"/>
              <a:ext cx="796063" cy="323165"/>
              <a:chOff x="680911" y="3245163"/>
              <a:chExt cx="796063" cy="323165"/>
            </a:xfrm>
          </p:grpSpPr>
          <p:sp>
            <p:nvSpPr>
              <p:cNvPr id="67" name="正方形/長方形 66">
                <a:extLst>
                  <a:ext uri="{FF2B5EF4-FFF2-40B4-BE49-F238E27FC236}">
                    <a16:creationId xmlns:a16="http://schemas.microsoft.com/office/drawing/2014/main" id="{74BDC26F-8B76-4CD1-8DA1-C70CC5AEF024}"/>
                  </a:ext>
                </a:extLst>
              </p:cNvPr>
              <p:cNvSpPr/>
              <p:nvPr/>
            </p:nvSpPr>
            <p:spPr>
              <a:xfrm>
                <a:off x="756340" y="3297172"/>
                <a:ext cx="563575" cy="224029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59340F16-126F-4E8D-B94D-8139BBE1BA9C}"/>
                  </a:ext>
                </a:extLst>
              </p:cNvPr>
              <p:cNvSpPr txBox="1"/>
              <p:nvPr/>
            </p:nvSpPr>
            <p:spPr>
              <a:xfrm>
                <a:off x="680911" y="3245163"/>
                <a:ext cx="796063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500" dirty="0"/>
                  <a:t>②２連</a:t>
                </a:r>
              </a:p>
            </p:txBody>
          </p:sp>
        </p:grpSp>
      </p:grp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993B47DB-D03B-47FC-AF53-56E015A253DA}"/>
              </a:ext>
            </a:extLst>
          </p:cNvPr>
          <p:cNvGrpSpPr/>
          <p:nvPr/>
        </p:nvGrpSpPr>
        <p:grpSpPr>
          <a:xfrm>
            <a:off x="633816" y="1824578"/>
            <a:ext cx="1165868" cy="323165"/>
            <a:chOff x="633816" y="1797284"/>
            <a:chExt cx="1165868" cy="323165"/>
          </a:xfrm>
        </p:grpSpPr>
        <p:sp>
          <p:nvSpPr>
            <p:cNvPr id="74" name="正方形/長方形 73">
              <a:extLst>
                <a:ext uri="{FF2B5EF4-FFF2-40B4-BE49-F238E27FC236}">
                  <a16:creationId xmlns:a16="http://schemas.microsoft.com/office/drawing/2014/main" id="{BB70E72B-224E-4FD7-9E69-4C38427B096B}"/>
                </a:ext>
              </a:extLst>
            </p:cNvPr>
            <p:cNvSpPr/>
            <p:nvPr/>
          </p:nvSpPr>
          <p:spPr>
            <a:xfrm>
              <a:off x="716584" y="1848895"/>
              <a:ext cx="1000898" cy="22402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" name="テキスト ボックス 1">
              <a:extLst>
                <a:ext uri="{FF2B5EF4-FFF2-40B4-BE49-F238E27FC236}">
                  <a16:creationId xmlns:a16="http://schemas.microsoft.com/office/drawing/2014/main" id="{177A3D83-D3AC-4F27-8F3C-170968F60113}"/>
                </a:ext>
              </a:extLst>
            </p:cNvPr>
            <p:cNvSpPr txBox="1"/>
            <p:nvPr/>
          </p:nvSpPr>
          <p:spPr>
            <a:xfrm>
              <a:off x="633816" y="1797284"/>
              <a:ext cx="1165868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500" dirty="0"/>
                <a:t>①乗降口側</a:t>
              </a:r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E286FC5B-B7E0-4662-A6F1-2FD1DCA0FF0C}"/>
              </a:ext>
            </a:extLst>
          </p:cNvPr>
          <p:cNvGrpSpPr/>
          <p:nvPr/>
        </p:nvGrpSpPr>
        <p:grpSpPr>
          <a:xfrm>
            <a:off x="600890" y="5076356"/>
            <a:ext cx="3377319" cy="1164959"/>
            <a:chOff x="600890" y="5062709"/>
            <a:chExt cx="3377319" cy="1164959"/>
          </a:xfrm>
        </p:grpSpPr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0640DF76-21B1-4223-84A8-44BB4859C96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hq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00890" y="5082702"/>
              <a:ext cx="3377319" cy="1144966"/>
            </a:xfrm>
            <a:prstGeom prst="rect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</p:spPr>
        </p:pic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EFF44515-7A05-4DD7-9E3C-5CACB815AD00}"/>
                </a:ext>
              </a:extLst>
            </p:cNvPr>
            <p:cNvGrpSpPr/>
            <p:nvPr/>
          </p:nvGrpSpPr>
          <p:grpSpPr>
            <a:xfrm>
              <a:off x="1799684" y="5825830"/>
              <a:ext cx="1262194" cy="231885"/>
              <a:chOff x="1799684" y="5825830"/>
              <a:chExt cx="1262194" cy="231885"/>
            </a:xfrm>
          </p:grpSpPr>
          <p:sp>
            <p:nvSpPr>
              <p:cNvPr id="64" name="正方形/長方形 63">
                <a:extLst>
                  <a:ext uri="{FF2B5EF4-FFF2-40B4-BE49-F238E27FC236}">
                    <a16:creationId xmlns:a16="http://schemas.microsoft.com/office/drawing/2014/main" id="{9D2E9933-2136-49B1-8F9A-EBB6EDC7699F}"/>
                  </a:ext>
                </a:extLst>
              </p:cNvPr>
              <p:cNvSpPr/>
              <p:nvPr/>
            </p:nvSpPr>
            <p:spPr>
              <a:xfrm>
                <a:off x="1907132" y="5863894"/>
                <a:ext cx="1043651" cy="169200"/>
              </a:xfrm>
              <a:prstGeom prst="rect">
                <a:avLst/>
              </a:prstGeom>
              <a:solidFill>
                <a:srgbClr val="30AD2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grpSp>
            <p:nvGrpSpPr>
              <p:cNvPr id="12" name="グループ化 11">
                <a:extLst>
                  <a:ext uri="{FF2B5EF4-FFF2-40B4-BE49-F238E27FC236}">
                    <a16:creationId xmlns:a16="http://schemas.microsoft.com/office/drawing/2014/main" id="{A27C7AA3-5C47-4247-BCE9-DCAC29135042}"/>
                  </a:ext>
                </a:extLst>
              </p:cNvPr>
              <p:cNvGrpSpPr/>
              <p:nvPr/>
            </p:nvGrpSpPr>
            <p:grpSpPr>
              <a:xfrm>
                <a:off x="1799684" y="5825830"/>
                <a:ext cx="1262194" cy="231885"/>
                <a:chOff x="1799684" y="5621125"/>
                <a:chExt cx="1262194" cy="231885"/>
              </a:xfrm>
            </p:grpSpPr>
            <p:sp>
              <p:nvSpPr>
                <p:cNvPr id="70" name="テキスト ボックス 69">
                  <a:extLst>
                    <a:ext uri="{FF2B5EF4-FFF2-40B4-BE49-F238E27FC236}">
                      <a16:creationId xmlns:a16="http://schemas.microsoft.com/office/drawing/2014/main" id="{6630120E-CE7D-4BC7-85E5-9F3613C25C55}"/>
                    </a:ext>
                  </a:extLst>
                </p:cNvPr>
                <p:cNvSpPr txBox="1"/>
                <p:nvPr/>
              </p:nvSpPr>
              <p:spPr>
                <a:xfrm>
                  <a:off x="1799684" y="5621125"/>
                  <a:ext cx="560645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900" b="1" dirty="0">
                      <a:solidFill>
                        <a:schemeClr val="bg1"/>
                      </a:solidFill>
                    </a:rPr>
                    <a:t>広 告</a:t>
                  </a:r>
                </a:p>
              </p:txBody>
            </p:sp>
            <p:sp>
              <p:nvSpPr>
                <p:cNvPr id="71" name="テキスト ボックス 70">
                  <a:extLst>
                    <a:ext uri="{FF2B5EF4-FFF2-40B4-BE49-F238E27FC236}">
                      <a16:creationId xmlns:a16="http://schemas.microsoft.com/office/drawing/2014/main" id="{714343B2-D231-47D3-BB78-045FFF42AA2A}"/>
                    </a:ext>
                  </a:extLst>
                </p:cNvPr>
                <p:cNvSpPr txBox="1"/>
                <p:nvPr/>
              </p:nvSpPr>
              <p:spPr>
                <a:xfrm>
                  <a:off x="2157961" y="5621125"/>
                  <a:ext cx="560645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900" b="1" dirty="0">
                      <a:solidFill>
                        <a:schemeClr val="bg1"/>
                      </a:solidFill>
                    </a:rPr>
                    <a:t>広 告</a:t>
                  </a:r>
                </a:p>
              </p:txBody>
            </p:sp>
            <p:sp>
              <p:nvSpPr>
                <p:cNvPr id="72" name="テキスト ボックス 71">
                  <a:extLst>
                    <a:ext uri="{FF2B5EF4-FFF2-40B4-BE49-F238E27FC236}">
                      <a16:creationId xmlns:a16="http://schemas.microsoft.com/office/drawing/2014/main" id="{D4652812-110A-46C4-A391-B348674F15A6}"/>
                    </a:ext>
                  </a:extLst>
                </p:cNvPr>
                <p:cNvSpPr txBox="1"/>
                <p:nvPr/>
              </p:nvSpPr>
              <p:spPr>
                <a:xfrm>
                  <a:off x="2501233" y="5622178"/>
                  <a:ext cx="560645" cy="230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kumimoji="1" lang="ja-JP" altLang="en-US" sz="900" b="1" dirty="0">
                      <a:solidFill>
                        <a:schemeClr val="bg1"/>
                      </a:solidFill>
                    </a:rPr>
                    <a:t>広 告</a:t>
                  </a:r>
                </a:p>
              </p:txBody>
            </p:sp>
          </p:grpSp>
        </p:grpSp>
        <p:grpSp>
          <p:nvGrpSpPr>
            <p:cNvPr id="14" name="グループ化 13">
              <a:extLst>
                <a:ext uri="{FF2B5EF4-FFF2-40B4-BE49-F238E27FC236}">
                  <a16:creationId xmlns:a16="http://schemas.microsoft.com/office/drawing/2014/main" id="{9CCF4103-A42E-4CCA-B48D-5C21B8EC0B2E}"/>
                </a:ext>
              </a:extLst>
            </p:cNvPr>
            <p:cNvGrpSpPr/>
            <p:nvPr/>
          </p:nvGrpSpPr>
          <p:grpSpPr>
            <a:xfrm>
              <a:off x="669432" y="5062709"/>
              <a:ext cx="770575" cy="323165"/>
              <a:chOff x="669432" y="5062709"/>
              <a:chExt cx="770575" cy="323165"/>
            </a:xfrm>
          </p:grpSpPr>
          <p:sp>
            <p:nvSpPr>
              <p:cNvPr id="75" name="正方形/長方形 74">
                <a:extLst>
                  <a:ext uri="{FF2B5EF4-FFF2-40B4-BE49-F238E27FC236}">
                    <a16:creationId xmlns:a16="http://schemas.microsoft.com/office/drawing/2014/main" id="{3915C4E8-5F02-4C60-9A5C-364D60506AC0}"/>
                  </a:ext>
                </a:extLst>
              </p:cNvPr>
              <p:cNvSpPr/>
              <p:nvPr/>
            </p:nvSpPr>
            <p:spPr>
              <a:xfrm>
                <a:off x="751202" y="5119330"/>
                <a:ext cx="568713" cy="224029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C869379C-A74B-4DAF-A9ED-566D96D7CBEE}"/>
                  </a:ext>
                </a:extLst>
              </p:cNvPr>
              <p:cNvSpPr txBox="1"/>
              <p:nvPr/>
            </p:nvSpPr>
            <p:spPr>
              <a:xfrm>
                <a:off x="669432" y="5062709"/>
                <a:ext cx="770575" cy="3231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500" dirty="0"/>
                  <a:t>③３</a:t>
                </a:r>
                <a:r>
                  <a:rPr kumimoji="1" lang="ja-JP" altLang="en-US" sz="1500" dirty="0"/>
                  <a:t>連</a:t>
                </a: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3200</TotalTime>
  <Words>282</Words>
  <Application>Microsoft Office PowerPoint</Application>
  <PresentationFormat>A4 210 x 297 mm</PresentationFormat>
  <Paragraphs>49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HG創英角ｺﾞｼｯｸUB</vt:lpstr>
      <vt:lpstr>ＭＳ Ｐゴシック</vt:lpstr>
      <vt:lpstr>メイリオ</vt:lpstr>
      <vt:lpstr>游ゴシック</vt:lpstr>
      <vt:lpstr>Arial</vt:lpstr>
      <vt:lpstr>Calibri</vt:lpstr>
      <vt:lpstr>Office テーマ</vt:lpstr>
      <vt:lpstr>PowerPoint プレゼンテーション</vt:lpstr>
    </vt:vector>
  </TitlesOfParts>
  <Company>北陸鉄道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k.nanbu</dc:creator>
  <cp:lastModifiedBy>user</cp:lastModifiedBy>
  <cp:revision>189</cp:revision>
  <cp:lastPrinted>2023-06-09T08:04:54Z</cp:lastPrinted>
  <dcterms:created xsi:type="dcterms:W3CDTF">2011-09-30T10:37:53Z</dcterms:created>
  <dcterms:modified xsi:type="dcterms:W3CDTF">2023-06-09T08:04:56Z</dcterms:modified>
</cp:coreProperties>
</file>