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5" r:id="rId2"/>
  </p:sldIdLst>
  <p:sldSz cx="9906000" cy="6858000" type="A4"/>
  <p:notesSz cx="6870700" cy="99314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D2F"/>
    <a:srgbClr val="003399"/>
    <a:srgbClr val="0066CC"/>
    <a:srgbClr val="0033CC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75" autoAdjust="0"/>
    <p:restoredTop sz="96966" autoAdjust="0"/>
  </p:normalViewPr>
  <p:slideViewPr>
    <p:cSldViewPr snapToGrid="0">
      <p:cViewPr>
        <p:scale>
          <a:sx n="110" d="100"/>
          <a:sy n="110" d="100"/>
        </p:scale>
        <p:origin x="1362" y="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81154C39-06AF-4B86-9171-F2F3E3C677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1F05ECE-94FE-40AB-9B45-B83E138F7E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0963" y="0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7F9347-B146-43D8-8EBC-F779732B4BAE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C4651D0D-FC3C-4FA2-9101-EDFDDA3C1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78150" cy="496888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43C0722-EF7E-4C1D-8FF8-90F91A5263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0963" y="9432925"/>
            <a:ext cx="2978150" cy="496888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B905CF4-4CB0-4A10-ABC5-5558E9C490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B5B1-8EDE-4283-890A-122F3F21422C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60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592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92550" y="9432925"/>
            <a:ext cx="29765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81792-BF7B-4C26-B68C-510A221D2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60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B4B83E-52B0-4729-8B91-F1D267D8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4C4BE-AEBA-451E-985B-148D7A5A8F46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F1A603-33AC-4656-AF02-0815F5CD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F1912C6-B09E-4F02-98F4-BAD29FB7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B455-8F8F-4F24-AAD3-B7F9F7DD83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453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9CBF8E1-3CAB-43A6-BD20-5CC9C847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441F-5631-4305-915D-81F465EC6E0C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7C97B5-E437-4F56-8D66-6A444A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A23EC0-15CA-458F-8857-724750E6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E474-7742-477D-AAB1-9680B862C8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502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810BFAF-EFA2-40DF-9C4F-C8DAA92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9EAD-D7D8-4A0C-B455-98F24771F6DC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ABE777F-6770-427C-A834-1FEB06D15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5616B1-6CF8-4D60-9E2F-062BB3F5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75AA7-CA06-4359-A60B-8D0B2F5FEE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16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32943C1-A627-4511-BD1B-AE7B35A1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0064-1455-4DB4-B771-5A4DA2B7B281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00EE29-251B-4348-9348-7C303E61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38E638-06C9-4E6C-8D4D-7D144F7C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2A2C0-EDBB-4E72-B968-130EB09A031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0365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61485FE-0BE4-48E8-B0D3-5AEB2BB8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83864-C777-49AA-8FD7-41B8DC2AF352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E3B242D-3C76-4C5C-AF8A-A17ACED13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2B0F017-EB23-430F-AB6F-C1C840F29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D023-DEB3-4E23-BFB2-5D2BF428FE6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7603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C3B5C0-4A78-499B-ADB4-A7F520A8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861-788A-434F-9CE6-1C4CF05CB243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84DE407-E4CB-4FEC-BE93-09E31C3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5AEBB8F2-6E46-40E0-931E-C13114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7AA09-7FB6-4026-B334-9E7F11608C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901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560D4499-2261-409F-8F8F-4B314E8C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317A-CC66-4983-A0A3-50A14FB6ADF1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5CF25C-3C80-4A6B-B5D0-7FD45908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A804DE6-AD70-4C55-9C1A-66262B60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A51E4-4C78-47BE-B7C2-62E13F536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826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621F2572-7BD5-4429-8B5D-2CFF4E2A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D482-18D8-405A-BAE5-B70D4383389D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C685C5E9-993E-4C0C-B75A-72E9A5E3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BEE407D-D653-4CEE-B3EB-AAE41DE2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75FF-9EB8-4589-95D6-582937E9C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1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7457DB14-805D-4900-BE44-91CE5A19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D06B-9260-4B21-8EF0-D3D106BF8C4B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C74A307C-3C3B-476D-BD37-B2D01EDB3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80E407B-4384-488C-AA77-576A2071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BE36-19BF-4033-845F-AD3CEF1984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305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86B5CFD-8E73-458E-BA25-A67493E5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5479-EEA9-4716-875A-F6052A599F7B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1213DDD-913D-4D77-98CE-BCAF979E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8EEE38B-6E24-424C-AF32-5A1E5BF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2386D-5E1A-42A0-8D63-3EAC31AAB47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4805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0250F28-E99A-48CC-9DE3-F9C45146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331B-A0DF-4DEE-9FB4-954BBEF22620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E1F4C5A1-CA54-427E-A4AC-BD2DDDB5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884D65E4-D364-466E-B334-4BF116CBA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6386-2105-4AE1-9869-E42B8B01E7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5112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D0F49892-F7F2-43D4-9514-92DF944B6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92768DD-05D9-43A7-80EE-55BC71FDA2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CD2800-C17A-469C-A831-269262E7E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3830CB3-3CA4-4387-9BF9-33A29ECB1B64}" type="datetimeFigureOut">
              <a:rPr lang="ja-JP" altLang="en-US"/>
              <a:pPr>
                <a:defRPr/>
              </a:pPr>
              <a:t>2023/6/9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A1AA870-CDEC-4DF2-9EEF-F85F02B00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F7438F-8566-44A9-8D6E-19D06FC10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B7E891-999A-4099-8C35-B8AA6B295AA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E21AF86C-BF40-4E4E-8554-46F505A6A26E}"/>
              </a:ext>
            </a:extLst>
          </p:cNvPr>
          <p:cNvSpPr txBox="1">
            <a:spLocks/>
          </p:cNvSpPr>
          <p:nvPr/>
        </p:nvSpPr>
        <p:spPr>
          <a:xfrm>
            <a:off x="423863" y="377825"/>
            <a:ext cx="4529137" cy="3873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dirty="0">
                <a:latin typeface="HGP創英角ｺﾞｼｯｸUB" pitchFamily="50" charset="-128"/>
                <a:ea typeface="HGP創英角ｺﾞｼｯｸUB" pitchFamily="50" charset="-128"/>
              </a:rPr>
              <a:t>北陸鉄道バス：広告媒体 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2023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1100" dirty="0"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r>
              <a:rPr lang="ja-JP" altLang="en-US" sz="1100" dirty="0">
                <a:latin typeface="HGP創英角ｺﾞｼｯｸUB" pitchFamily="50" charset="-128"/>
                <a:ea typeface="HGP創英角ｺﾞｼｯｸUB" pitchFamily="50" charset="-128"/>
              </a:rPr>
              <a:t>月版）</a:t>
            </a:r>
            <a:endParaRPr lang="ja-JP" altLang="en-US" sz="1100" dirty="0"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C48C956-CE28-4631-BA5D-C40AF8AEF0CC}"/>
              </a:ext>
            </a:extLst>
          </p:cNvPr>
          <p:cNvGrpSpPr/>
          <p:nvPr/>
        </p:nvGrpSpPr>
        <p:grpSpPr>
          <a:xfrm>
            <a:off x="7184191" y="436413"/>
            <a:ext cx="2260302" cy="276999"/>
            <a:chOff x="6409124" y="493563"/>
            <a:chExt cx="2260302" cy="276999"/>
          </a:xfrm>
        </p:grpSpPr>
        <p:pic>
          <p:nvPicPr>
            <p:cNvPr id="8" name="Picture 16" descr="\\Koukoku9\広告部全体\広告部\北鉄航空_ロゴデータ系\ロゴ_株式会社北鉄航空.png">
              <a:extLst>
                <a:ext uri="{FF2B5EF4-FFF2-40B4-BE49-F238E27FC236}">
                  <a16:creationId xmlns:a16="http://schemas.microsoft.com/office/drawing/2014/main" id="{A9681ACE-557F-4126-99BF-D00D43EA71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9124" y="524707"/>
              <a:ext cx="1504429" cy="2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正方形/長方形 5">
              <a:extLst>
                <a:ext uri="{FF2B5EF4-FFF2-40B4-BE49-F238E27FC236}">
                  <a16:creationId xmlns:a16="http://schemas.microsoft.com/office/drawing/2014/main" id="{6F17733B-563D-4EE2-8198-3F59F4F55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207" y="493563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dirty="0">
                  <a:solidFill>
                    <a:srgbClr val="003399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広 告 部</a:t>
              </a:r>
            </a:p>
          </p:txBody>
        </p:sp>
      </p:grp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D34DE00-E273-4818-A27D-D042C0CDFD8C}"/>
              </a:ext>
            </a:extLst>
          </p:cNvPr>
          <p:cNvSpPr txBox="1">
            <a:spLocks/>
          </p:cNvSpPr>
          <p:nvPr/>
        </p:nvSpPr>
        <p:spPr>
          <a:xfrm>
            <a:off x="488950" y="741171"/>
            <a:ext cx="8925016" cy="553686"/>
          </a:xfrm>
          <a:prstGeom prst="rect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txBody>
          <a:bodyPr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バス</a:t>
            </a:r>
            <a:r>
              <a:rPr lang="ja-JP" altLang="en-US" sz="2600" dirty="0">
                <a:solidFill>
                  <a:schemeClr val="accent2">
                    <a:lumMod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+mj-cs"/>
              </a:rPr>
              <a:t>後部ステッカー</a:t>
            </a:r>
            <a:endParaRPr lang="en-US" altLang="ja-JP" sz="2600" dirty="0">
              <a:solidFill>
                <a:schemeClr val="accent2">
                  <a:lumMod val="50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+mj-cs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901F92B3-E9E5-47B4-9599-C4FA4F499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828530"/>
              </p:ext>
            </p:extLst>
          </p:nvPr>
        </p:nvGraphicFramePr>
        <p:xfrm>
          <a:off x="486505" y="1995006"/>
          <a:ext cx="8943715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670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2089920">
                  <a:extLst>
                    <a:ext uri="{9D8B030D-6E8A-4147-A177-3AD203B41FA5}">
                      <a16:colId xmlns:a16="http://schemas.microsoft.com/office/drawing/2014/main" val="1704322362"/>
                    </a:ext>
                  </a:extLst>
                </a:gridCol>
                <a:gridCol w="2068238">
                  <a:extLst>
                    <a:ext uri="{9D8B030D-6E8A-4147-A177-3AD203B41FA5}">
                      <a16:colId xmlns:a16="http://schemas.microsoft.com/office/drawing/2014/main" val="2204799408"/>
                    </a:ext>
                  </a:extLst>
                </a:gridCol>
                <a:gridCol w="2203887">
                  <a:extLst>
                    <a:ext uri="{9D8B030D-6E8A-4147-A177-3AD203B41FA5}">
                      <a16:colId xmlns:a16="http://schemas.microsoft.com/office/drawing/2014/main" val="268761962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契約エリア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掲出料金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掲出期間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お引き受け単位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2,200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円／月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枚より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</a:tbl>
          </a:graphicData>
        </a:graphic>
      </p:graphicFrame>
      <p:sp>
        <p:nvSpPr>
          <p:cNvPr id="21" name="サブタイトル 8">
            <a:extLst>
              <a:ext uri="{FF2B5EF4-FFF2-40B4-BE49-F238E27FC236}">
                <a16:creationId xmlns:a16="http://schemas.microsoft.com/office/drawing/2014/main" id="{5BDEA767-A2CC-4F17-BE96-EF4794C778EF}"/>
              </a:ext>
            </a:extLst>
          </p:cNvPr>
          <p:cNvSpPr txBox="1">
            <a:spLocks/>
          </p:cNvSpPr>
          <p:nvPr/>
        </p:nvSpPr>
        <p:spPr bwMode="auto">
          <a:xfrm>
            <a:off x="400661" y="1740793"/>
            <a:ext cx="2660822" cy="24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■広告掲出料金（消費税込み）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サブタイトル 8">
            <a:extLst>
              <a:ext uri="{FF2B5EF4-FFF2-40B4-BE49-F238E27FC236}">
                <a16:creationId xmlns:a16="http://schemas.microsoft.com/office/drawing/2014/main" id="{416DE831-FB84-4434-B1CF-3EF03290DE42}"/>
              </a:ext>
            </a:extLst>
          </p:cNvPr>
          <p:cNvSpPr txBox="1">
            <a:spLocks/>
          </p:cNvSpPr>
          <p:nvPr/>
        </p:nvSpPr>
        <p:spPr bwMode="auto">
          <a:xfrm>
            <a:off x="396855" y="2585136"/>
            <a:ext cx="9047638" cy="423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製作費が別途必要となりますので詳細はお問い合わせください。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データ制作料が別途必要ですがご入稿の場合は不要です。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取付・取外し合わせて作業料（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440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円／枚）が別途必要です。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eaLnBrk="1" hangingPunct="1">
              <a:defRPr/>
            </a:pPr>
            <a:endParaRPr lang="en-US" altLang="ja-JP" sz="10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D06442E2-0E08-4C0D-9676-013A82626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28696"/>
              </p:ext>
            </p:extLst>
          </p:nvPr>
        </p:nvGraphicFramePr>
        <p:xfrm>
          <a:off x="3818964" y="2978563"/>
          <a:ext cx="5607599" cy="3018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956">
                  <a:extLst>
                    <a:ext uri="{9D8B030D-6E8A-4147-A177-3AD203B41FA5}">
                      <a16:colId xmlns:a16="http://schemas.microsoft.com/office/drawing/2014/main" val="1215532476"/>
                    </a:ext>
                  </a:extLst>
                </a:gridCol>
                <a:gridCol w="4237643">
                  <a:extLst>
                    <a:ext uri="{9D8B030D-6E8A-4147-A177-3AD203B41FA5}">
                      <a16:colId xmlns:a16="http://schemas.microsoft.com/office/drawing/2014/main" val="1032615123"/>
                    </a:ext>
                  </a:extLst>
                </a:gridCol>
              </a:tblGrid>
              <a:tr h="3884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バス後部窓ガラス（片面）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482095"/>
                  </a:ext>
                </a:extLst>
              </a:tr>
              <a:tr h="7876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掲出エリア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石川県内全域の北鉄グループ営業所単位でご指定いただけます。営業所ごとの担当エリアはお問い合わせください。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241221"/>
                  </a:ext>
                </a:extLst>
              </a:tr>
              <a:tr h="12739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サイズ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791748"/>
                  </a:ext>
                </a:extLst>
              </a:tr>
              <a:tr h="56882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デザインについて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事前に広告内容ならびに意匠審査がございます。</a:t>
                      </a:r>
                      <a:endParaRPr kumimoji="1" lang="en-US" altLang="ja-JP" sz="11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r>
                        <a:rPr kumimoji="1" lang="ja-JP" altLang="en-US" sz="11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安全のため、ＱＲコード等の記載はご遠慮いただいております。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6383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24A40A5-9375-4575-B1B9-7C4C10024CDF}"/>
              </a:ext>
            </a:extLst>
          </p:cNvPr>
          <p:cNvSpPr txBox="1"/>
          <p:nvPr/>
        </p:nvSpPr>
        <p:spPr>
          <a:xfrm>
            <a:off x="421586" y="1372516"/>
            <a:ext cx="9008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バス後部窓ガラスのステッカー広告。後部額面看板よりお手頃です！</a:t>
            </a:r>
            <a:endParaRPr kumimoji="1" lang="ja-JP" altLang="en-US" sz="22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37C1D03-8F0B-42A3-95C9-81EFD5115060}"/>
              </a:ext>
            </a:extLst>
          </p:cNvPr>
          <p:cNvSpPr txBox="1"/>
          <p:nvPr/>
        </p:nvSpPr>
        <p:spPr>
          <a:xfrm>
            <a:off x="6327631" y="4221876"/>
            <a:ext cx="19348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W600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Ｈ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F9A8DBE-F179-4E22-B01D-3744A9C1EE65}"/>
              </a:ext>
            </a:extLst>
          </p:cNvPr>
          <p:cNvGrpSpPr/>
          <p:nvPr/>
        </p:nvGrpSpPr>
        <p:grpSpPr>
          <a:xfrm>
            <a:off x="6130402" y="4463745"/>
            <a:ext cx="1878469" cy="912759"/>
            <a:chOff x="5585010" y="4410539"/>
            <a:chExt cx="1616147" cy="804775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9F284370-3D5E-4FDB-A461-4352EE18D2FA}"/>
                </a:ext>
              </a:extLst>
            </p:cNvPr>
            <p:cNvCxnSpPr/>
            <p:nvPr/>
          </p:nvCxnSpPr>
          <p:spPr>
            <a:xfrm>
              <a:off x="6011906" y="4697341"/>
              <a:ext cx="0" cy="439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AAC81855-9F14-4685-8CB4-BAF20C3255FC}"/>
                </a:ext>
              </a:extLst>
            </p:cNvPr>
            <p:cNvCxnSpPr/>
            <p:nvPr/>
          </p:nvCxnSpPr>
          <p:spPr>
            <a:xfrm>
              <a:off x="7201157" y="4698536"/>
              <a:ext cx="0" cy="439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BDB3D7F-DB18-4792-9622-A88FFF0594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6384" y="4658230"/>
              <a:ext cx="0" cy="439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DC7BD1DA-141F-4DF0-839A-406F0D90539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37419" y="4190903"/>
              <a:ext cx="0" cy="4392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538D1EC5-93CD-4CD7-9E95-6478CF82A914}"/>
                </a:ext>
              </a:extLst>
            </p:cNvPr>
            <p:cNvCxnSpPr/>
            <p:nvPr/>
          </p:nvCxnSpPr>
          <p:spPr>
            <a:xfrm>
              <a:off x="5774314" y="4729570"/>
              <a:ext cx="0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71219542-8251-488A-BC12-86D11AD8E1B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5768389" y="4420217"/>
              <a:ext cx="0" cy="144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サブタイトル 8">
              <a:extLst>
                <a:ext uri="{FF2B5EF4-FFF2-40B4-BE49-F238E27FC236}">
                  <a16:creationId xmlns:a16="http://schemas.microsoft.com/office/drawing/2014/main" id="{FB29C53A-F378-4406-96F4-E610550FA3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585010" y="4550022"/>
              <a:ext cx="552014" cy="2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defRPr/>
              </a:pPr>
              <a:r>
                <a:rPr lang="en-US" altLang="ja-JP" sz="1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250</a:t>
              </a:r>
            </a:p>
          </p:txBody>
        </p:sp>
        <p:sp>
          <p:nvSpPr>
            <p:cNvPr id="49" name="サブタイトル 8">
              <a:extLst>
                <a:ext uri="{FF2B5EF4-FFF2-40B4-BE49-F238E27FC236}">
                  <a16:creationId xmlns:a16="http://schemas.microsoft.com/office/drawing/2014/main" id="{5B2B149D-0916-4697-B1B5-D275F25D5E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421919" y="4919444"/>
              <a:ext cx="552014" cy="295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kumimoji="1"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eaLnBrk="1" hangingPunct="1">
                <a:defRPr/>
              </a:pPr>
              <a:r>
                <a:rPr lang="en-US" altLang="ja-JP" sz="1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600</a:t>
              </a:r>
              <a:endPara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85F4331D-3F86-4727-8010-C14AD55179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199674" y="4825563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EA2344AE-3665-460A-BC4A-FB56E4AABB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07927" y="4825563"/>
              <a:ext cx="0" cy="3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68F8179-BA10-4E5A-BFA8-D8DBE029EE8F}"/>
                </a:ext>
              </a:extLst>
            </p:cNvPr>
            <p:cNvSpPr/>
            <p:nvPr/>
          </p:nvSpPr>
          <p:spPr>
            <a:xfrm>
              <a:off x="6010951" y="4412164"/>
              <a:ext cx="1188000" cy="46775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8" name="サブタイトル 8">
            <a:extLst>
              <a:ext uri="{FF2B5EF4-FFF2-40B4-BE49-F238E27FC236}">
                <a16:creationId xmlns:a16="http://schemas.microsoft.com/office/drawing/2014/main" id="{615331C5-1038-4643-85D5-36CF72FC047B}"/>
              </a:ext>
            </a:extLst>
          </p:cNvPr>
          <p:cNvSpPr txBox="1">
            <a:spLocks/>
          </p:cNvSpPr>
          <p:nvPr/>
        </p:nvSpPr>
        <p:spPr bwMode="auto">
          <a:xfrm>
            <a:off x="3747909" y="6024655"/>
            <a:ext cx="5071913" cy="25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点検、整備、修理等により休車となる場合がございますので、予めご了承ください。</a:t>
            </a:r>
            <a:endParaRPr lang="en-US" altLang="ja-JP" sz="9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143AFC6-4AB7-47C8-BC2E-A975E71554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37" y="2978563"/>
            <a:ext cx="3157272" cy="318768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95072D4-5B16-4657-A562-888CC9D22036}"/>
              </a:ext>
            </a:extLst>
          </p:cNvPr>
          <p:cNvSpPr/>
          <p:nvPr/>
        </p:nvSpPr>
        <p:spPr>
          <a:xfrm>
            <a:off x="876455" y="3847442"/>
            <a:ext cx="732025" cy="3028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7DB6C87-52AE-454A-A0C1-A3125B734BAE}"/>
              </a:ext>
            </a:extLst>
          </p:cNvPr>
          <p:cNvSpPr txBox="1"/>
          <p:nvPr/>
        </p:nvSpPr>
        <p:spPr>
          <a:xfrm>
            <a:off x="834507" y="3820547"/>
            <a:ext cx="815920" cy="38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広 告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5098</TotalTime>
  <Words>197</Words>
  <Application>Microsoft Office PowerPoint</Application>
  <PresentationFormat>A4 210 x 297 mm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HG創英角ｺﾞｼｯｸUB</vt:lpstr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</vt:vector>
  </TitlesOfParts>
  <Company>北陸鉄道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k.nanbu</dc:creator>
  <cp:lastModifiedBy>user</cp:lastModifiedBy>
  <cp:revision>234</cp:revision>
  <cp:lastPrinted>2023-04-21T01:35:31Z</cp:lastPrinted>
  <dcterms:created xsi:type="dcterms:W3CDTF">2011-09-30T10:37:53Z</dcterms:created>
  <dcterms:modified xsi:type="dcterms:W3CDTF">2023-06-09T08:07:01Z</dcterms:modified>
</cp:coreProperties>
</file>