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95" r:id="rId2"/>
    <p:sldId id="296" r:id="rId3"/>
  </p:sldIdLst>
  <p:sldSz cx="9906000" cy="6858000" type="A4"/>
  <p:notesSz cx="6870700" cy="99314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AD2F"/>
    <a:srgbClr val="003399"/>
    <a:srgbClr val="0066CC"/>
    <a:srgbClr val="0033CC"/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75" autoAdjust="0"/>
    <p:restoredTop sz="96966" autoAdjust="0"/>
  </p:normalViewPr>
  <p:slideViewPr>
    <p:cSldViewPr snapToGrid="0">
      <p:cViewPr varScale="1">
        <p:scale>
          <a:sx n="114" d="100"/>
          <a:sy n="114" d="100"/>
        </p:scale>
        <p:origin x="1926" y="10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>
            <a:extLst>
              <a:ext uri="{FF2B5EF4-FFF2-40B4-BE49-F238E27FC236}">
                <a16:creationId xmlns:a16="http://schemas.microsoft.com/office/drawing/2014/main" id="{81154C39-06AF-4B86-9171-F2F3E3C677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150" cy="496888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61F05ECE-94FE-40AB-9B45-B83E138F7E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0963" y="0"/>
            <a:ext cx="2978150" cy="496888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17F9347-B146-43D8-8EBC-F779732B4BAE}" type="datetimeFigureOut">
              <a:rPr lang="ja-JP" altLang="en-US"/>
              <a:pPr>
                <a:defRPr/>
              </a:pPr>
              <a:t>2024/7/29</a:t>
            </a:fld>
            <a:endParaRPr lang="ja-JP" altLang="en-US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C4651D0D-FC3C-4FA2-9101-EDFDDA3C17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78150" cy="496888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43C0722-EF7E-4C1D-8FF8-90F91A5263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0963" y="9432925"/>
            <a:ext cx="2978150" cy="496888"/>
          </a:xfrm>
          <a:prstGeom prst="rect">
            <a:avLst/>
          </a:prstGeom>
        </p:spPr>
        <p:txBody>
          <a:bodyPr vert="horz" wrap="square" lIns="92236" tIns="46118" rIns="92236" bIns="4611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B905CF4-4CB0-4A10-ABC5-5558E9C4905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65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92550" y="0"/>
            <a:ext cx="29765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0B5B1-8EDE-4283-890A-122F3F21422C}" type="datetimeFigureOut">
              <a:rPr kumimoji="1" lang="ja-JP" altLang="en-US" smtClean="0"/>
              <a:t>2024/7/29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16000" y="1241425"/>
            <a:ext cx="48387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7388" y="4779963"/>
            <a:ext cx="5495925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765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92550" y="9432925"/>
            <a:ext cx="29765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81792-BF7B-4C26-B68C-510A221D20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4609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8B4B83E-52B0-4729-8B91-F1D267D88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4C4BE-AEBA-451E-985B-148D7A5A8F46}" type="datetimeFigureOut">
              <a:rPr lang="ja-JP" altLang="en-US"/>
              <a:pPr>
                <a:defRPr/>
              </a:pPr>
              <a:t>2024/7/29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8F1A603-33AC-4656-AF02-0815F5CD9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F1912C6-B09E-4F02-98F4-BAD29FB7F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2B455-8F8F-4F24-AAD3-B7F9F7DD83E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54530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9CBF8E1-3CAB-43A6-BD20-5CC9C847E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D441F-5631-4305-915D-81F465EC6E0C}" type="datetimeFigureOut">
              <a:rPr lang="ja-JP" altLang="en-US"/>
              <a:pPr>
                <a:defRPr/>
              </a:pPr>
              <a:t>2024/7/29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A7C97B5-E437-4F56-8D66-6A444AF5F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8A23EC0-15CA-458F-8857-724750E6B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E474-7742-477D-AAB1-9680B862C80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35021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810BFAF-EFA2-40DF-9C4F-C8DAA92E7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D9EAD-D7D8-4A0C-B455-98F24771F6DC}" type="datetimeFigureOut">
              <a:rPr lang="ja-JP" altLang="en-US"/>
              <a:pPr>
                <a:defRPr/>
              </a:pPr>
              <a:t>2024/7/29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ABE777F-6770-427C-A834-1FEB06D15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35616B1-6CF8-4D60-9E2F-062BB3F57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75AA7-CA06-4359-A60B-8D0B2F5FEE8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78167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32943C1-A627-4511-BD1B-AE7B35A18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D0064-1455-4DB4-B771-5A4DA2B7B281}" type="datetimeFigureOut">
              <a:rPr lang="ja-JP" altLang="en-US"/>
              <a:pPr>
                <a:defRPr/>
              </a:pPr>
              <a:t>2024/7/29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000EE29-251B-4348-9348-7C303E61C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C38E638-06C9-4E6C-8D4D-7D144F7C8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2A2C0-EDBB-4E72-B968-130EB09A031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0365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61485FE-0BE4-48E8-B0D3-5AEB2BB85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83864-C777-49AA-8FD7-41B8DC2AF352}" type="datetimeFigureOut">
              <a:rPr lang="ja-JP" altLang="en-US"/>
              <a:pPr>
                <a:defRPr/>
              </a:pPr>
              <a:t>2024/7/29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E3B242D-3C76-4C5C-AF8A-A17ACED13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2B0F017-EB23-430F-AB6F-C1C840F29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5D023-DEB3-4E23-BFB2-5D2BF428FE6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76039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B4C3B5C0-4A78-499B-ADB4-A7F520A81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73861-788A-434F-9CE6-1C4CF05CB243}" type="datetimeFigureOut">
              <a:rPr lang="ja-JP" altLang="en-US"/>
              <a:pPr>
                <a:defRPr/>
              </a:pPr>
              <a:t>2024/7/29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484DE407-E4CB-4FEC-BE93-09E31C3FD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5AEBB8F2-6E46-40E0-931E-C13114D55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7AA09-7FB6-4026-B334-9E7F11608C3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7901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560D4499-2261-409F-8F8F-4B314E8C1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2317A-CC66-4983-A0A3-50A14FB6ADF1}" type="datetimeFigureOut">
              <a:rPr lang="ja-JP" altLang="en-US"/>
              <a:pPr>
                <a:defRPr/>
              </a:pPr>
              <a:t>2024/7/29</a:t>
            </a:fld>
            <a:endParaRPr lang="ja-JP" altLang="en-US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E15CF25C-3C80-4A6B-B5D0-7FD45908F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8A804DE6-AD70-4C55-9C1A-66262B60E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A51E4-4C78-47BE-B7C2-62E13F536D6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3826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>
            <a:extLst>
              <a:ext uri="{FF2B5EF4-FFF2-40B4-BE49-F238E27FC236}">
                <a16:creationId xmlns:a16="http://schemas.microsoft.com/office/drawing/2014/main" id="{621F2572-7BD5-4429-8B5D-2CFF4E2A9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3D482-18D8-405A-BAE5-B70D4383389D}" type="datetimeFigureOut">
              <a:rPr lang="ja-JP" altLang="en-US"/>
              <a:pPr>
                <a:defRPr/>
              </a:pPr>
              <a:t>2024/7/29</a:t>
            </a:fld>
            <a:endParaRPr lang="ja-JP" altLang="en-US"/>
          </a:p>
        </p:txBody>
      </p:sp>
      <p:sp>
        <p:nvSpPr>
          <p:cNvPr id="4" name="フッター プレースホルダ 4">
            <a:extLst>
              <a:ext uri="{FF2B5EF4-FFF2-40B4-BE49-F238E27FC236}">
                <a16:creationId xmlns:a16="http://schemas.microsoft.com/office/drawing/2014/main" id="{C685C5E9-993E-4C0C-B75A-72E9A5E36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id="{3BEE407D-D653-4CEE-B3EB-AAE41DE22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B75FF-9EB8-4589-95D6-582937E9C47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3515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>
            <a:extLst>
              <a:ext uri="{FF2B5EF4-FFF2-40B4-BE49-F238E27FC236}">
                <a16:creationId xmlns:a16="http://schemas.microsoft.com/office/drawing/2014/main" id="{7457DB14-805D-4900-BE44-91CE5A195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DD06B-9260-4B21-8EF0-D3D106BF8C4B}" type="datetimeFigureOut">
              <a:rPr lang="ja-JP" altLang="en-US"/>
              <a:pPr>
                <a:defRPr/>
              </a:pPr>
              <a:t>2024/7/29</a:t>
            </a:fld>
            <a:endParaRPr lang="ja-JP" altLang="en-US"/>
          </a:p>
        </p:txBody>
      </p:sp>
      <p:sp>
        <p:nvSpPr>
          <p:cNvPr id="3" name="フッター プレースホルダ 4">
            <a:extLst>
              <a:ext uri="{FF2B5EF4-FFF2-40B4-BE49-F238E27FC236}">
                <a16:creationId xmlns:a16="http://schemas.microsoft.com/office/drawing/2014/main" id="{C74A307C-3C3B-476D-BD37-B2D01EDB3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>
            <a:extLst>
              <a:ext uri="{FF2B5EF4-FFF2-40B4-BE49-F238E27FC236}">
                <a16:creationId xmlns:a16="http://schemas.microsoft.com/office/drawing/2014/main" id="{880E407B-4384-488C-AA77-576A2071E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0BE36-19BF-4033-845F-AD3CEF19845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33058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486B5CFD-8E73-458E-BA25-A67493E59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E5479-EEA9-4716-875A-F6052A599F7B}" type="datetimeFigureOut">
              <a:rPr lang="ja-JP" altLang="en-US"/>
              <a:pPr>
                <a:defRPr/>
              </a:pPr>
              <a:t>2024/7/29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51213DDD-913D-4D77-98CE-BCAF979E7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08EEE38B-6E24-424C-AF32-5A1E5BFF8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2386D-5E1A-42A0-8D63-3EAC31AAB47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48056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D0250F28-E99A-48CC-9DE3-F9C45146E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2331B-A0DF-4DEE-9FB4-954BBEF22620}" type="datetimeFigureOut">
              <a:rPr lang="ja-JP" altLang="en-US"/>
              <a:pPr>
                <a:defRPr/>
              </a:pPr>
              <a:t>2024/7/29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E1F4C5A1-CA54-427E-A4AC-BD2DDDB58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884D65E4-D364-466E-B334-4BF116CBA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D6386-2105-4AE1-9869-E42B8B01E7D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51120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>
            <a:extLst>
              <a:ext uri="{FF2B5EF4-FFF2-40B4-BE49-F238E27FC236}">
                <a16:creationId xmlns:a16="http://schemas.microsoft.com/office/drawing/2014/main" id="{D0F49892-F7F2-43D4-9514-92DF944B670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>
            <a:extLst>
              <a:ext uri="{FF2B5EF4-FFF2-40B4-BE49-F238E27FC236}">
                <a16:creationId xmlns:a16="http://schemas.microsoft.com/office/drawing/2014/main" id="{792768DD-05D9-43A7-80EE-55BC71FDA2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ECD2800-C17A-469C-A831-269262E7E1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3830CB3-3CA4-4387-9BF9-33A29ECB1B64}" type="datetimeFigureOut">
              <a:rPr lang="ja-JP" altLang="en-US"/>
              <a:pPr>
                <a:defRPr/>
              </a:pPr>
              <a:t>2024/7/29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A1AA870-CDEC-4DF2-9EEF-F85F02B00F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CF7438F-8566-44A9-8D6E-19D06FC10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EB7E891-999A-4099-8C35-B8AA6B295AA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>
            <a:extLst>
              <a:ext uri="{FF2B5EF4-FFF2-40B4-BE49-F238E27FC236}">
                <a16:creationId xmlns:a16="http://schemas.microsoft.com/office/drawing/2014/main" id="{E21AF86C-BF40-4E4E-8554-46F505A6A26E}"/>
              </a:ext>
            </a:extLst>
          </p:cNvPr>
          <p:cNvSpPr txBox="1">
            <a:spLocks/>
          </p:cNvSpPr>
          <p:nvPr/>
        </p:nvSpPr>
        <p:spPr>
          <a:xfrm>
            <a:off x="423863" y="315070"/>
            <a:ext cx="4529137" cy="3873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1600" dirty="0">
                <a:latin typeface="HGP創英角ｺﾞｼｯｸUB" pitchFamily="50" charset="-128"/>
                <a:ea typeface="HGP創英角ｺﾞｼｯｸUB" pitchFamily="50" charset="-128"/>
              </a:rPr>
              <a:t>北陸鉄道バス：広告媒体 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</a:rPr>
              <a:t>（</a:t>
            </a:r>
            <a:r>
              <a:rPr lang="en-US" altLang="ja-JP" sz="1100" dirty="0">
                <a:latin typeface="HGP創英角ｺﾞｼｯｸUB" pitchFamily="50" charset="-128"/>
                <a:ea typeface="HGP創英角ｺﾞｼｯｸUB" pitchFamily="50" charset="-128"/>
              </a:rPr>
              <a:t>2023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</a:rPr>
              <a:t>年</a:t>
            </a:r>
            <a:r>
              <a:rPr lang="en-US" altLang="ja-JP" sz="1100" dirty="0">
                <a:latin typeface="HGP創英角ｺﾞｼｯｸUB" pitchFamily="50" charset="-128"/>
                <a:ea typeface="HGP創英角ｺﾞｼｯｸUB" pitchFamily="50" charset="-128"/>
              </a:rPr>
              <a:t>6</a:t>
            </a:r>
            <a:r>
              <a:rPr lang="ja-JP" altLang="en-US" sz="1100">
                <a:latin typeface="HGP創英角ｺﾞｼｯｸUB" pitchFamily="50" charset="-128"/>
                <a:ea typeface="HGP創英角ｺﾞｼｯｸUB" pitchFamily="50" charset="-128"/>
              </a:rPr>
              <a:t>月版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</a:rPr>
              <a:t>）</a:t>
            </a:r>
            <a:endParaRPr lang="ja-JP" altLang="en-US" sz="1100" dirty="0">
              <a:latin typeface="HGP創英角ｺﾞｼｯｸUB" pitchFamily="50" charset="-128"/>
              <a:ea typeface="HGP創英角ｺﾞｼｯｸUB" pitchFamily="50" charset="-128"/>
              <a:cs typeface="+mj-cs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1C48C956-CE28-4631-BA5D-C40AF8AEF0CC}"/>
              </a:ext>
            </a:extLst>
          </p:cNvPr>
          <p:cNvGrpSpPr/>
          <p:nvPr/>
        </p:nvGrpSpPr>
        <p:grpSpPr>
          <a:xfrm>
            <a:off x="7184191" y="373658"/>
            <a:ext cx="2260302" cy="276999"/>
            <a:chOff x="6409124" y="493563"/>
            <a:chExt cx="2260302" cy="276999"/>
          </a:xfrm>
        </p:grpSpPr>
        <p:pic>
          <p:nvPicPr>
            <p:cNvPr id="8" name="Picture 16" descr="\\Koukoku9\広告部全体\広告部\北鉄航空_ロゴデータ系\ロゴ_株式会社北鉄航空.png">
              <a:extLst>
                <a:ext uri="{FF2B5EF4-FFF2-40B4-BE49-F238E27FC236}">
                  <a16:creationId xmlns:a16="http://schemas.microsoft.com/office/drawing/2014/main" id="{A9681ACE-557F-4126-99BF-D00D43EA71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9124" y="524707"/>
              <a:ext cx="1504429" cy="2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正方形/長方形 5">
              <a:extLst>
                <a:ext uri="{FF2B5EF4-FFF2-40B4-BE49-F238E27FC236}">
                  <a16:creationId xmlns:a16="http://schemas.microsoft.com/office/drawing/2014/main" id="{6F17733B-563D-4EE2-8198-3F59F4F55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9207" y="493563"/>
              <a:ext cx="80021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200" dirty="0">
                  <a:solidFill>
                    <a:srgbClr val="003399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広 告 部</a:t>
              </a:r>
            </a:p>
          </p:txBody>
        </p:sp>
      </p:grpSp>
      <p:sp>
        <p:nvSpPr>
          <p:cNvPr id="11" name="タイトル 1">
            <a:extLst>
              <a:ext uri="{FF2B5EF4-FFF2-40B4-BE49-F238E27FC236}">
                <a16:creationId xmlns:a16="http://schemas.microsoft.com/office/drawing/2014/main" id="{6D34DE00-E273-4818-A27D-D042C0CDFD8C}"/>
              </a:ext>
            </a:extLst>
          </p:cNvPr>
          <p:cNvSpPr txBox="1">
            <a:spLocks/>
          </p:cNvSpPr>
          <p:nvPr/>
        </p:nvSpPr>
        <p:spPr>
          <a:xfrm>
            <a:off x="488950" y="678416"/>
            <a:ext cx="8925016" cy="553686"/>
          </a:xfrm>
          <a:prstGeom prst="rect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txBody>
          <a:bodyPr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2400" dirty="0">
                <a:solidFill>
                  <a:schemeClr val="accent2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 バス・鉄道 </a:t>
            </a:r>
            <a:r>
              <a:rPr lang="ja-JP" altLang="en-US" sz="2600" dirty="0">
                <a:solidFill>
                  <a:schemeClr val="accent2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車内ポスターセット</a:t>
            </a:r>
            <a:endParaRPr lang="en-US" altLang="ja-JP" sz="2600" dirty="0">
              <a:solidFill>
                <a:schemeClr val="accent2">
                  <a:lumMod val="50000"/>
                </a:schemeClr>
              </a:solidFill>
              <a:latin typeface="HGP創英角ｺﾞｼｯｸUB" pitchFamily="50" charset="-128"/>
              <a:ea typeface="HGP創英角ｺﾞｼｯｸUB" pitchFamily="50" charset="-128"/>
              <a:cs typeface="+mj-cs"/>
            </a:endParaRP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901F92B3-E9E5-47B4-9599-C4FA4F499E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924085"/>
              </p:ext>
            </p:extLst>
          </p:nvPr>
        </p:nvGraphicFramePr>
        <p:xfrm>
          <a:off x="5453341" y="1863787"/>
          <a:ext cx="3960625" cy="127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673">
                  <a:extLst>
                    <a:ext uri="{9D8B030D-6E8A-4147-A177-3AD203B41FA5}">
                      <a16:colId xmlns:a16="http://schemas.microsoft.com/office/drawing/2014/main" val="1215532476"/>
                    </a:ext>
                  </a:extLst>
                </a:gridCol>
                <a:gridCol w="786112">
                  <a:extLst>
                    <a:ext uri="{9D8B030D-6E8A-4147-A177-3AD203B41FA5}">
                      <a16:colId xmlns:a16="http://schemas.microsoft.com/office/drawing/2014/main" val="1032615123"/>
                    </a:ext>
                  </a:extLst>
                </a:gridCol>
                <a:gridCol w="931809">
                  <a:extLst>
                    <a:ext uri="{9D8B030D-6E8A-4147-A177-3AD203B41FA5}">
                      <a16:colId xmlns:a16="http://schemas.microsoft.com/office/drawing/2014/main" val="1704322362"/>
                    </a:ext>
                  </a:extLst>
                </a:gridCol>
                <a:gridCol w="769031">
                  <a:extLst>
                    <a:ext uri="{9D8B030D-6E8A-4147-A177-3AD203B41FA5}">
                      <a16:colId xmlns:a16="http://schemas.microsoft.com/office/drawing/2014/main" val="2204799408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契約エリア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掲出枚数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掲出料金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掲出期間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48209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石川県内全域</a:t>
                      </a:r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410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枚</a:t>
                      </a:r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429,000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924122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金沢地区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324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363,000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706383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鉄道線</a:t>
                      </a:r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（中吊りポスター）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44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42,900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1651247"/>
                  </a:ext>
                </a:extLst>
              </a:tr>
            </a:tbl>
          </a:graphicData>
        </a:graphic>
      </p:graphicFrame>
      <p:sp>
        <p:nvSpPr>
          <p:cNvPr id="21" name="サブタイトル 8">
            <a:extLst>
              <a:ext uri="{FF2B5EF4-FFF2-40B4-BE49-F238E27FC236}">
                <a16:creationId xmlns:a16="http://schemas.microsoft.com/office/drawing/2014/main" id="{5BDEA767-A2CC-4F17-BE96-EF4794C778EF}"/>
              </a:ext>
            </a:extLst>
          </p:cNvPr>
          <p:cNvSpPr txBox="1">
            <a:spLocks/>
          </p:cNvSpPr>
          <p:nvPr/>
        </p:nvSpPr>
        <p:spPr bwMode="auto">
          <a:xfrm>
            <a:off x="3366854" y="1592123"/>
            <a:ext cx="4046958" cy="24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■広告掲出料金（消費税、取付・取外し作業料込み）</a:t>
            </a:r>
            <a:endParaRPr lang="en-US" altLang="ja-JP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endParaRPr lang="en-US" altLang="ja-JP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サブタイトル 8">
            <a:extLst>
              <a:ext uri="{FF2B5EF4-FFF2-40B4-BE49-F238E27FC236}">
                <a16:creationId xmlns:a16="http://schemas.microsoft.com/office/drawing/2014/main" id="{416DE831-FB84-4434-B1CF-3EF03290DE42}"/>
              </a:ext>
            </a:extLst>
          </p:cNvPr>
          <p:cNvSpPr txBox="1">
            <a:spLocks/>
          </p:cNvSpPr>
          <p:nvPr/>
        </p:nvSpPr>
        <p:spPr bwMode="auto">
          <a:xfrm>
            <a:off x="5376057" y="3144928"/>
            <a:ext cx="3981108" cy="41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ポスター製作費が別途必要ですが、ご納品の場合は不要です。</a:t>
            </a:r>
            <a:endParaRPr lang="en-US" altLang="ja-JP" sz="9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石川県内全域と金沢地区には鉄道線（</a:t>
            </a: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44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枚）を含みます。</a:t>
            </a:r>
            <a:endParaRPr lang="en-US" altLang="ja-JP" sz="9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27" name="表 26">
            <a:extLst>
              <a:ext uri="{FF2B5EF4-FFF2-40B4-BE49-F238E27FC236}">
                <a16:creationId xmlns:a16="http://schemas.microsoft.com/office/drawing/2014/main" id="{D06442E2-0E08-4C0D-9676-013A82626E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741639"/>
              </p:ext>
            </p:extLst>
          </p:nvPr>
        </p:nvGraphicFramePr>
        <p:xfrm>
          <a:off x="3476040" y="3604411"/>
          <a:ext cx="5968453" cy="263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5972">
                  <a:extLst>
                    <a:ext uri="{9D8B030D-6E8A-4147-A177-3AD203B41FA5}">
                      <a16:colId xmlns:a16="http://schemas.microsoft.com/office/drawing/2014/main" val="1215532476"/>
                    </a:ext>
                  </a:extLst>
                </a:gridCol>
                <a:gridCol w="4542481">
                  <a:extLst>
                    <a:ext uri="{9D8B030D-6E8A-4147-A177-3AD203B41FA5}">
                      <a16:colId xmlns:a16="http://schemas.microsoft.com/office/drawing/2014/main" val="1032615123"/>
                    </a:ext>
                  </a:extLst>
                </a:gridCol>
              </a:tblGrid>
              <a:tr h="44260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掲出場所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バス車内窓上</a:t>
                      </a:r>
                      <a:endParaRPr kumimoji="1" lang="en-US" altLang="ja-JP" sz="105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鉄道車内中吊りポスター（</a:t>
                      </a:r>
                      <a:r>
                        <a:rPr kumimoji="1" lang="en-US" altLang="ja-JP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両につき両面</a:t>
                      </a:r>
                      <a:r>
                        <a:rPr kumimoji="1" lang="en-US" altLang="ja-JP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枠）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6482095"/>
                  </a:ext>
                </a:extLst>
              </a:tr>
              <a:tr h="27028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お引き受け単位</a:t>
                      </a:r>
                      <a:endParaRPr kumimoji="1" lang="en-US" altLang="ja-JP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上記契約エリア単位</a:t>
                      </a:r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9241221"/>
                  </a:ext>
                </a:extLst>
              </a:tr>
              <a:tr h="41353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開始日について</a:t>
                      </a:r>
                      <a:endParaRPr kumimoji="1" lang="en-US" altLang="ja-JP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開始日は</a:t>
                      </a:r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</a:t>
                      </a:r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11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</a:t>
                      </a:r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21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日を基本としますが、作業スケジュールにより変動いたしますのでご了承ください。（詳しくはお問い合わせください）</a:t>
                      </a:r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6979450"/>
                  </a:ext>
                </a:extLst>
              </a:tr>
              <a:tr h="100231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サイズ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5791748"/>
                  </a:ext>
                </a:extLst>
              </a:tr>
              <a:tr h="50801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デザインについて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事前に広告内容ならびに意匠審査がございます。</a:t>
                      </a:r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安全のため、</a:t>
                      </a:r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QR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コード等の記載はご遠慮いただいております。</a:t>
                      </a:r>
                      <a:endParaRPr kumimoji="1" lang="en-US" altLang="ja-JP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7063835"/>
                  </a:ext>
                </a:extLst>
              </a:tr>
            </a:tbl>
          </a:graphicData>
        </a:graphic>
      </p:graphicFrame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D3272CAC-0F44-478E-B900-747395745E6C}"/>
              </a:ext>
            </a:extLst>
          </p:cNvPr>
          <p:cNvSpPr txBox="1"/>
          <p:nvPr/>
        </p:nvSpPr>
        <p:spPr>
          <a:xfrm>
            <a:off x="6892609" y="4736828"/>
            <a:ext cx="2755870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B3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W515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ｍｍ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Ｈ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364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ｍｍ）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上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ｍｍ、下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20mm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は留め具で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隠れるため見えなくなります。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（車両タイプにより一部異なります。）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鉄道線中吊りは上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ｍｍのみ隠れます。</a:t>
            </a:r>
            <a:endParaRPr kumimoji="1"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推奨紙厚はコート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135Kg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です。</a:t>
            </a:r>
            <a:endParaRPr kumimoji="1"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B10EC6D-B4DD-4914-8C58-29E8C49F4631}"/>
              </a:ext>
            </a:extLst>
          </p:cNvPr>
          <p:cNvGrpSpPr>
            <a:grpSpLocks noChangeAspect="1"/>
          </p:cNvGrpSpPr>
          <p:nvPr/>
        </p:nvGrpSpPr>
        <p:grpSpPr>
          <a:xfrm>
            <a:off x="4992502" y="4846951"/>
            <a:ext cx="1671184" cy="870305"/>
            <a:chOff x="5212745" y="4598523"/>
            <a:chExt cx="1472674" cy="766925"/>
          </a:xfrm>
        </p:grpSpPr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9660046E-4F08-47B3-B028-5DCFCF77C884}"/>
                </a:ext>
              </a:extLst>
            </p:cNvPr>
            <p:cNvSpPr/>
            <p:nvPr/>
          </p:nvSpPr>
          <p:spPr>
            <a:xfrm>
              <a:off x="5857113" y="4603924"/>
              <a:ext cx="828000" cy="521897"/>
            </a:xfrm>
            <a:prstGeom prst="rect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C104DD38-926C-4D0B-B19D-7AC65A1C8D3D}"/>
                </a:ext>
              </a:extLst>
            </p:cNvPr>
            <p:cNvSpPr/>
            <p:nvPr/>
          </p:nvSpPr>
          <p:spPr>
            <a:xfrm>
              <a:off x="5857419" y="4599803"/>
              <a:ext cx="828000" cy="54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BB40E6C1-73D7-4BFE-B44F-CABF95576A2B}"/>
                </a:ext>
              </a:extLst>
            </p:cNvPr>
            <p:cNvSpPr/>
            <p:nvPr/>
          </p:nvSpPr>
          <p:spPr>
            <a:xfrm>
              <a:off x="5857107" y="5075660"/>
              <a:ext cx="828000" cy="54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745EC8AA-CE7C-4406-A839-FCB95410D01A}"/>
                </a:ext>
              </a:extLst>
            </p:cNvPr>
            <p:cNvCxnSpPr/>
            <p:nvPr/>
          </p:nvCxnSpPr>
          <p:spPr>
            <a:xfrm>
              <a:off x="6685107" y="5056396"/>
              <a:ext cx="0" cy="234777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F95FBCB6-585B-4331-9BB0-8779B5C98C1D}"/>
                </a:ext>
              </a:extLst>
            </p:cNvPr>
            <p:cNvCxnSpPr/>
            <p:nvPr/>
          </p:nvCxnSpPr>
          <p:spPr>
            <a:xfrm>
              <a:off x="5857107" y="5063184"/>
              <a:ext cx="0" cy="234777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矢印コネクタ 38">
              <a:extLst>
                <a:ext uri="{FF2B5EF4-FFF2-40B4-BE49-F238E27FC236}">
                  <a16:creationId xmlns:a16="http://schemas.microsoft.com/office/drawing/2014/main" id="{E5766C1E-1719-4C5C-99BC-D8FA3EDEA476}"/>
                </a:ext>
              </a:extLst>
            </p:cNvPr>
            <p:cNvCxnSpPr/>
            <p:nvPr/>
          </p:nvCxnSpPr>
          <p:spPr>
            <a:xfrm>
              <a:off x="6421496" y="5203789"/>
              <a:ext cx="26361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矢印コネクタ 39">
              <a:extLst>
                <a:ext uri="{FF2B5EF4-FFF2-40B4-BE49-F238E27FC236}">
                  <a16:creationId xmlns:a16="http://schemas.microsoft.com/office/drawing/2014/main" id="{2E59A683-DC21-4A76-8710-A8AE44AAADF6}"/>
                </a:ext>
              </a:extLst>
            </p:cNvPr>
            <p:cNvCxnSpPr>
              <a:cxnSpLocks/>
            </p:cNvCxnSpPr>
            <p:nvPr/>
          </p:nvCxnSpPr>
          <p:spPr>
            <a:xfrm rot="-10800000">
              <a:off x="5857107" y="5212027"/>
              <a:ext cx="26361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4499371E-4D4B-41BB-9189-DBD6F38523F4}"/>
                </a:ext>
              </a:extLst>
            </p:cNvPr>
            <p:cNvCxnSpPr>
              <a:cxnSpLocks/>
            </p:cNvCxnSpPr>
            <p:nvPr/>
          </p:nvCxnSpPr>
          <p:spPr>
            <a:xfrm rot="-5400000">
              <a:off x="5595762" y="4329804"/>
              <a:ext cx="0" cy="5400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D6D16EC9-89B0-4BB1-8B08-BCC6270CE9C4}"/>
                </a:ext>
              </a:extLst>
            </p:cNvPr>
            <p:cNvCxnSpPr>
              <a:cxnSpLocks/>
            </p:cNvCxnSpPr>
            <p:nvPr/>
          </p:nvCxnSpPr>
          <p:spPr>
            <a:xfrm rot="-5400000">
              <a:off x="5596251" y="4855389"/>
              <a:ext cx="0" cy="5400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矢印コネクタ 42">
              <a:extLst>
                <a:ext uri="{FF2B5EF4-FFF2-40B4-BE49-F238E27FC236}">
                  <a16:creationId xmlns:a16="http://schemas.microsoft.com/office/drawing/2014/main" id="{C7066A35-4204-44F0-8ADF-A42861F19BE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311501" y="4681544"/>
              <a:ext cx="162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矢印コネクタ 43">
              <a:extLst>
                <a:ext uri="{FF2B5EF4-FFF2-40B4-BE49-F238E27FC236}">
                  <a16:creationId xmlns:a16="http://schemas.microsoft.com/office/drawing/2014/main" id="{C3BEB32F-3CA5-421D-B353-998C99AB1E5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313245" y="5045669"/>
              <a:ext cx="162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07CB952D-E3FF-4E23-B7A9-ADE2AA127B5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802761" y="4589836"/>
              <a:ext cx="0" cy="1260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>
              <a:extLst>
                <a:ext uri="{FF2B5EF4-FFF2-40B4-BE49-F238E27FC236}">
                  <a16:creationId xmlns:a16="http://schemas.microsoft.com/office/drawing/2014/main" id="{29A75FDE-7DE6-46A1-9BF7-770083C264A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802761" y="5014409"/>
              <a:ext cx="0" cy="1260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D27BE48E-A7C4-4D55-A186-2B3E50C8DC49}"/>
                </a:ext>
              </a:extLst>
            </p:cNvPr>
            <p:cNvSpPr txBox="1"/>
            <p:nvPr/>
          </p:nvSpPr>
          <p:spPr>
            <a:xfrm>
              <a:off x="5212745" y="4764198"/>
              <a:ext cx="402363" cy="216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364</a:t>
              </a:r>
              <a:endPara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196E9A0D-5E04-41AC-826C-56306C409540}"/>
                </a:ext>
              </a:extLst>
            </p:cNvPr>
            <p:cNvSpPr txBox="1"/>
            <p:nvPr/>
          </p:nvSpPr>
          <p:spPr>
            <a:xfrm>
              <a:off x="5510592" y="4598523"/>
              <a:ext cx="371645" cy="216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30</a:t>
              </a:r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D09AA468-796A-4929-80E1-4EF339B767C1}"/>
                </a:ext>
              </a:extLst>
            </p:cNvPr>
            <p:cNvSpPr txBox="1"/>
            <p:nvPr/>
          </p:nvSpPr>
          <p:spPr>
            <a:xfrm>
              <a:off x="5510989" y="4954345"/>
              <a:ext cx="344709" cy="216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20</a:t>
              </a:r>
            </a:p>
          </p:txBody>
        </p:sp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18670A42-FBD9-487F-8B0F-DD8FEA964B65}"/>
                </a:ext>
              </a:extLst>
            </p:cNvPr>
            <p:cNvSpPr txBox="1"/>
            <p:nvPr/>
          </p:nvSpPr>
          <p:spPr>
            <a:xfrm>
              <a:off x="6067925" y="5119227"/>
              <a:ext cx="4993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515</a:t>
              </a:r>
              <a:endPara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24A40A5-9375-4575-B1B9-7C4C10024CDF}"/>
              </a:ext>
            </a:extLst>
          </p:cNvPr>
          <p:cNvSpPr txBox="1"/>
          <p:nvPr/>
        </p:nvSpPr>
        <p:spPr>
          <a:xfrm>
            <a:off x="421586" y="1249996"/>
            <a:ext cx="89250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短期集中・広範囲で展開できるバス・電車のポスター広告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331F4002-9FD6-47A0-A3AF-23E3B05012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597" t="31095" r="31561" b="21832"/>
          <a:stretch/>
        </p:blipFill>
        <p:spPr>
          <a:xfrm>
            <a:off x="545694" y="1698548"/>
            <a:ext cx="2833133" cy="2153115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C909E668-1130-4780-9529-1D19B3999D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74" t="24969" r="45933" b="10386"/>
          <a:stretch/>
        </p:blipFill>
        <p:spPr>
          <a:xfrm>
            <a:off x="547220" y="3950664"/>
            <a:ext cx="2833133" cy="2160000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5" name="サブタイトル 8">
            <a:extLst>
              <a:ext uri="{FF2B5EF4-FFF2-40B4-BE49-F238E27FC236}">
                <a16:creationId xmlns:a16="http://schemas.microsoft.com/office/drawing/2014/main" id="{4042283B-29E8-49AF-A1EF-AE7673596971}"/>
              </a:ext>
            </a:extLst>
          </p:cNvPr>
          <p:cNvSpPr txBox="1">
            <a:spLocks/>
          </p:cNvSpPr>
          <p:nvPr/>
        </p:nvSpPr>
        <p:spPr bwMode="auto">
          <a:xfrm>
            <a:off x="3411630" y="6238481"/>
            <a:ext cx="4880723" cy="26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点検、整備、修理等により休車となる場合がございますので、予めご了承ください。</a:t>
            </a: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58A81A7B-8F02-49B2-8BB6-E6A093E4DF3C}"/>
              </a:ext>
            </a:extLst>
          </p:cNvPr>
          <p:cNvGrpSpPr/>
          <p:nvPr/>
        </p:nvGrpSpPr>
        <p:grpSpPr>
          <a:xfrm>
            <a:off x="3508000" y="1830110"/>
            <a:ext cx="1859092" cy="1699585"/>
            <a:chOff x="3552825" y="2009410"/>
            <a:chExt cx="1830599" cy="1709123"/>
          </a:xfrm>
        </p:grpSpPr>
        <p:sp>
          <p:nvSpPr>
            <p:cNvPr id="52" name="楕円 51">
              <a:extLst>
                <a:ext uri="{FF2B5EF4-FFF2-40B4-BE49-F238E27FC236}">
                  <a16:creationId xmlns:a16="http://schemas.microsoft.com/office/drawing/2014/main" id="{81032241-1798-4D1D-A008-CA9AC2E0121A}"/>
                </a:ext>
              </a:extLst>
            </p:cNvPr>
            <p:cNvSpPr/>
            <p:nvPr/>
          </p:nvSpPr>
          <p:spPr>
            <a:xfrm>
              <a:off x="3552825" y="2009410"/>
              <a:ext cx="1830599" cy="170912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楕円 37">
              <a:extLst>
                <a:ext uri="{FF2B5EF4-FFF2-40B4-BE49-F238E27FC236}">
                  <a16:creationId xmlns:a16="http://schemas.microsoft.com/office/drawing/2014/main" id="{6A0CAA71-BB47-41E7-938D-A99D295FCF5B}"/>
                </a:ext>
              </a:extLst>
            </p:cNvPr>
            <p:cNvSpPr/>
            <p:nvPr/>
          </p:nvSpPr>
          <p:spPr>
            <a:xfrm>
              <a:off x="3842929" y="2516084"/>
              <a:ext cx="1250390" cy="108963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楕円 11">
              <a:extLst>
                <a:ext uri="{FF2B5EF4-FFF2-40B4-BE49-F238E27FC236}">
                  <a16:creationId xmlns:a16="http://schemas.microsoft.com/office/drawing/2014/main" id="{83D86CF2-F506-4454-8C46-918C4623F8FD}"/>
                </a:ext>
              </a:extLst>
            </p:cNvPr>
            <p:cNvSpPr/>
            <p:nvPr/>
          </p:nvSpPr>
          <p:spPr>
            <a:xfrm>
              <a:off x="4084275" y="2929556"/>
              <a:ext cx="767699" cy="561082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86E427A0-90FB-4B31-A4F4-FA529799E6B3}"/>
                </a:ext>
              </a:extLst>
            </p:cNvPr>
            <p:cNvSpPr txBox="1"/>
            <p:nvPr/>
          </p:nvSpPr>
          <p:spPr>
            <a:xfrm>
              <a:off x="4106714" y="3004408"/>
              <a:ext cx="73466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鉄道線</a:t>
              </a:r>
              <a:endPara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en-US" altLang="ja-JP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44</a:t>
              </a:r>
              <a:r>
                <a:rPr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枚</a:t>
              </a:r>
              <a:endPara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FF5AE4EF-029B-4017-A61C-6E1DE1BC3873}"/>
                </a:ext>
              </a:extLst>
            </p:cNvPr>
            <p:cNvSpPr txBox="1"/>
            <p:nvPr/>
          </p:nvSpPr>
          <p:spPr>
            <a:xfrm>
              <a:off x="4041069" y="2553077"/>
              <a:ext cx="85411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金沢地区</a:t>
              </a:r>
              <a:endPara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en-US" altLang="ja-JP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324</a:t>
              </a:r>
              <a:r>
                <a:rPr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枚</a:t>
              </a:r>
              <a:endPara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90412FD6-D791-48BB-93AD-07BC398212D9}"/>
                </a:ext>
              </a:extLst>
            </p:cNvPr>
            <p:cNvSpPr txBox="1"/>
            <p:nvPr/>
          </p:nvSpPr>
          <p:spPr>
            <a:xfrm>
              <a:off x="3918826" y="2112029"/>
              <a:ext cx="1098596" cy="433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石川県内全域</a:t>
              </a:r>
              <a:endPara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en-US" altLang="ja-JP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410</a:t>
              </a:r>
              <a:r>
                <a:rPr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枚</a:t>
              </a:r>
              <a:endPara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A666DEF-F9D2-4239-80F2-775214EF1EE8}"/>
              </a:ext>
            </a:extLst>
          </p:cNvPr>
          <p:cNvSpPr/>
          <p:nvPr/>
        </p:nvSpPr>
        <p:spPr>
          <a:xfrm>
            <a:off x="561583" y="1719985"/>
            <a:ext cx="989311" cy="2266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CDBBE1A-2C64-4916-8767-EC902508F869}"/>
              </a:ext>
            </a:extLst>
          </p:cNvPr>
          <p:cNvSpPr txBox="1"/>
          <p:nvPr/>
        </p:nvSpPr>
        <p:spPr>
          <a:xfrm>
            <a:off x="526166" y="1719985"/>
            <a:ext cx="1186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バス車内窓上</a:t>
            </a:r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6106ABC3-9872-45FE-9185-53419C6B8AD2}"/>
              </a:ext>
            </a:extLst>
          </p:cNvPr>
          <p:cNvSpPr/>
          <p:nvPr/>
        </p:nvSpPr>
        <p:spPr>
          <a:xfrm>
            <a:off x="542878" y="3971836"/>
            <a:ext cx="2841906" cy="2266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86ADAB8-E21E-4E57-81C5-A6E60135862A}"/>
              </a:ext>
            </a:extLst>
          </p:cNvPr>
          <p:cNvSpPr txBox="1"/>
          <p:nvPr/>
        </p:nvSpPr>
        <p:spPr>
          <a:xfrm>
            <a:off x="488950" y="3971923"/>
            <a:ext cx="3196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鉄道車内中吊りポスター（</a:t>
            </a:r>
            <a:r>
              <a:rPr kumimoji="1"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両につき両面</a:t>
            </a:r>
            <a:r>
              <a:rPr kumimoji="1"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枠）</a:t>
            </a:r>
          </a:p>
        </p:txBody>
      </p:sp>
      <p:sp>
        <p:nvSpPr>
          <p:cNvPr id="57" name="サブタイトル 8">
            <a:extLst>
              <a:ext uri="{FF2B5EF4-FFF2-40B4-BE49-F238E27FC236}">
                <a16:creationId xmlns:a16="http://schemas.microsoft.com/office/drawing/2014/main" id="{92159BB8-181F-4B0D-B276-B9CE7DAA1B4F}"/>
              </a:ext>
            </a:extLst>
          </p:cNvPr>
          <p:cNvSpPr txBox="1">
            <a:spLocks/>
          </p:cNvSpPr>
          <p:nvPr/>
        </p:nvSpPr>
        <p:spPr bwMode="auto">
          <a:xfrm>
            <a:off x="439516" y="6142703"/>
            <a:ext cx="2285755" cy="36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写真は</a:t>
            </a: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9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枠分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掲出のイメージです</a:t>
            </a:r>
            <a:endParaRPr lang="en-US" altLang="ja-JP" sz="9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（バス・鉄道とも）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4D8BF25B-2ED7-4236-A8B4-E48915F7BC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7" t="9443" r="21026" b="7302"/>
          <a:stretch/>
        </p:blipFill>
        <p:spPr>
          <a:xfrm>
            <a:off x="488997" y="3040418"/>
            <a:ext cx="3748856" cy="3077494"/>
          </a:xfrm>
          <a:prstGeom prst="rect">
            <a:avLst/>
          </a:prstGeom>
        </p:spPr>
      </p:pic>
      <p:sp>
        <p:nvSpPr>
          <p:cNvPr id="6" name="タイトル 1">
            <a:extLst>
              <a:ext uri="{FF2B5EF4-FFF2-40B4-BE49-F238E27FC236}">
                <a16:creationId xmlns:a16="http://schemas.microsoft.com/office/drawing/2014/main" id="{E21AF86C-BF40-4E4E-8554-46F505A6A26E}"/>
              </a:ext>
            </a:extLst>
          </p:cNvPr>
          <p:cNvSpPr txBox="1">
            <a:spLocks/>
          </p:cNvSpPr>
          <p:nvPr/>
        </p:nvSpPr>
        <p:spPr>
          <a:xfrm>
            <a:off x="423863" y="315070"/>
            <a:ext cx="4529137" cy="3873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1600" dirty="0">
                <a:latin typeface="HGP創英角ｺﾞｼｯｸUB" pitchFamily="50" charset="-128"/>
                <a:ea typeface="HGP創英角ｺﾞｼｯｸUB" pitchFamily="50" charset="-128"/>
              </a:rPr>
              <a:t>北陸鉄道バス：広告媒体 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</a:rPr>
              <a:t>（</a:t>
            </a:r>
            <a:r>
              <a:rPr lang="en-US" altLang="ja-JP" sz="1100" dirty="0">
                <a:latin typeface="HGP創英角ｺﾞｼｯｸUB" pitchFamily="50" charset="-128"/>
                <a:ea typeface="HGP創英角ｺﾞｼｯｸUB" pitchFamily="50" charset="-128"/>
              </a:rPr>
              <a:t>2024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</a:rPr>
              <a:t>年</a:t>
            </a:r>
            <a:r>
              <a:rPr lang="en-US" altLang="ja-JP" sz="1100" dirty="0">
                <a:latin typeface="HGP創英角ｺﾞｼｯｸUB" pitchFamily="50" charset="-128"/>
                <a:ea typeface="HGP創英角ｺﾞｼｯｸUB" pitchFamily="50" charset="-128"/>
              </a:rPr>
              <a:t>5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</a:rPr>
              <a:t>月版）</a:t>
            </a:r>
            <a:endParaRPr lang="ja-JP" altLang="en-US" sz="1100" dirty="0">
              <a:latin typeface="HGP創英角ｺﾞｼｯｸUB" pitchFamily="50" charset="-128"/>
              <a:ea typeface="HGP創英角ｺﾞｼｯｸUB" pitchFamily="50" charset="-128"/>
              <a:cs typeface="+mj-cs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1C48C956-CE28-4631-BA5D-C40AF8AEF0CC}"/>
              </a:ext>
            </a:extLst>
          </p:cNvPr>
          <p:cNvGrpSpPr/>
          <p:nvPr/>
        </p:nvGrpSpPr>
        <p:grpSpPr>
          <a:xfrm>
            <a:off x="7184191" y="373658"/>
            <a:ext cx="2260302" cy="276999"/>
            <a:chOff x="6409124" y="493563"/>
            <a:chExt cx="2260302" cy="276999"/>
          </a:xfrm>
        </p:grpSpPr>
        <p:pic>
          <p:nvPicPr>
            <p:cNvPr id="8" name="Picture 16" descr="\\Koukoku9\広告部全体\広告部\北鉄航空_ロゴデータ系\ロゴ_株式会社北鉄航空.png">
              <a:extLst>
                <a:ext uri="{FF2B5EF4-FFF2-40B4-BE49-F238E27FC236}">
                  <a16:creationId xmlns:a16="http://schemas.microsoft.com/office/drawing/2014/main" id="{A9681ACE-557F-4126-99BF-D00D43EA71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9124" y="524707"/>
              <a:ext cx="1504429" cy="2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正方形/長方形 5">
              <a:extLst>
                <a:ext uri="{FF2B5EF4-FFF2-40B4-BE49-F238E27FC236}">
                  <a16:creationId xmlns:a16="http://schemas.microsoft.com/office/drawing/2014/main" id="{6F17733B-563D-4EE2-8198-3F59F4F55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9207" y="493563"/>
              <a:ext cx="80021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200" dirty="0">
                  <a:solidFill>
                    <a:srgbClr val="003399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広 告 部</a:t>
              </a:r>
            </a:p>
          </p:txBody>
        </p:sp>
      </p:grpSp>
      <p:sp>
        <p:nvSpPr>
          <p:cNvPr id="11" name="タイトル 1">
            <a:extLst>
              <a:ext uri="{FF2B5EF4-FFF2-40B4-BE49-F238E27FC236}">
                <a16:creationId xmlns:a16="http://schemas.microsoft.com/office/drawing/2014/main" id="{6D34DE00-E273-4818-A27D-D042C0CDFD8C}"/>
              </a:ext>
            </a:extLst>
          </p:cNvPr>
          <p:cNvSpPr txBox="1">
            <a:spLocks/>
          </p:cNvSpPr>
          <p:nvPr/>
        </p:nvSpPr>
        <p:spPr>
          <a:xfrm>
            <a:off x="488950" y="678416"/>
            <a:ext cx="8925016" cy="553686"/>
          </a:xfrm>
          <a:prstGeom prst="rect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txBody>
          <a:bodyPr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2400" dirty="0">
                <a:solidFill>
                  <a:schemeClr val="accent2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 バス</a:t>
            </a:r>
            <a:r>
              <a:rPr lang="ja-JP" altLang="en-US" sz="2600" dirty="0">
                <a:solidFill>
                  <a:schemeClr val="accent2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車内ポスターセット</a:t>
            </a:r>
            <a:r>
              <a:rPr lang="en-US" altLang="ja-JP" sz="2600" dirty="0">
                <a:solidFill>
                  <a:schemeClr val="accent2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(</a:t>
            </a:r>
            <a:r>
              <a:rPr lang="ja-JP" altLang="en-US" sz="2600" dirty="0">
                <a:solidFill>
                  <a:schemeClr val="accent2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金沢地区</a:t>
            </a:r>
            <a:r>
              <a:rPr lang="en-US" altLang="ja-JP" sz="2600" dirty="0">
                <a:solidFill>
                  <a:schemeClr val="accent2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)</a:t>
            </a: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901F92B3-E9E5-47B4-9599-C4FA4F499E2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88950" y="1863787"/>
          <a:ext cx="8925017" cy="680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0829">
                  <a:extLst>
                    <a:ext uri="{9D8B030D-6E8A-4147-A177-3AD203B41FA5}">
                      <a16:colId xmlns:a16="http://schemas.microsoft.com/office/drawing/2014/main" val="1215532476"/>
                    </a:ext>
                  </a:extLst>
                </a:gridCol>
                <a:gridCol w="1771453">
                  <a:extLst>
                    <a:ext uri="{9D8B030D-6E8A-4147-A177-3AD203B41FA5}">
                      <a16:colId xmlns:a16="http://schemas.microsoft.com/office/drawing/2014/main" val="1032615123"/>
                    </a:ext>
                  </a:extLst>
                </a:gridCol>
                <a:gridCol w="2099772">
                  <a:extLst>
                    <a:ext uri="{9D8B030D-6E8A-4147-A177-3AD203B41FA5}">
                      <a16:colId xmlns:a16="http://schemas.microsoft.com/office/drawing/2014/main" val="1704322362"/>
                    </a:ext>
                  </a:extLst>
                </a:gridCol>
                <a:gridCol w="1732963">
                  <a:extLst>
                    <a:ext uri="{9D8B030D-6E8A-4147-A177-3AD203B41FA5}">
                      <a16:colId xmlns:a16="http://schemas.microsoft.com/office/drawing/2014/main" val="2204799408"/>
                    </a:ext>
                  </a:extLst>
                </a:gridCol>
              </a:tblGrid>
              <a:tr h="29566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契約エリア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掲出枚数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掲出料金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掲出期間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482095"/>
                  </a:ext>
                </a:extLst>
              </a:tr>
              <a:tr h="38490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金沢地区バス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412,500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ケ月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9241221"/>
                  </a:ext>
                </a:extLst>
              </a:tr>
            </a:tbl>
          </a:graphicData>
        </a:graphic>
      </p:graphicFrame>
      <p:sp>
        <p:nvSpPr>
          <p:cNvPr id="21" name="サブタイトル 8">
            <a:extLst>
              <a:ext uri="{FF2B5EF4-FFF2-40B4-BE49-F238E27FC236}">
                <a16:creationId xmlns:a16="http://schemas.microsoft.com/office/drawing/2014/main" id="{5BDEA767-A2CC-4F17-BE96-EF4794C778EF}"/>
              </a:ext>
            </a:extLst>
          </p:cNvPr>
          <p:cNvSpPr txBox="1">
            <a:spLocks/>
          </p:cNvSpPr>
          <p:nvPr/>
        </p:nvSpPr>
        <p:spPr bwMode="auto">
          <a:xfrm>
            <a:off x="388661" y="1632721"/>
            <a:ext cx="4046958" cy="24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■広告掲出料金（消費税、取付・取外し作業料込み）</a:t>
            </a:r>
            <a:endParaRPr lang="en-US" altLang="ja-JP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endParaRPr lang="en-US" altLang="ja-JP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サブタイトル 8">
            <a:extLst>
              <a:ext uri="{FF2B5EF4-FFF2-40B4-BE49-F238E27FC236}">
                <a16:creationId xmlns:a16="http://schemas.microsoft.com/office/drawing/2014/main" id="{416DE831-FB84-4434-B1CF-3EF03290DE42}"/>
              </a:ext>
            </a:extLst>
          </p:cNvPr>
          <p:cNvSpPr txBox="1">
            <a:spLocks/>
          </p:cNvSpPr>
          <p:nvPr/>
        </p:nvSpPr>
        <p:spPr bwMode="auto">
          <a:xfrm>
            <a:off x="421586" y="2617121"/>
            <a:ext cx="3981108" cy="404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ポスター製作費が別途必要ですが、ご納品の場合は不要です。</a:t>
            </a:r>
            <a:endParaRPr lang="en-US" altLang="ja-JP" sz="9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すべての運行車両に取り付けるわけではございません。</a:t>
            </a:r>
            <a:endParaRPr lang="en-US" altLang="ja-JP" sz="9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27" name="表 26">
            <a:extLst>
              <a:ext uri="{FF2B5EF4-FFF2-40B4-BE49-F238E27FC236}">
                <a16:creationId xmlns:a16="http://schemas.microsoft.com/office/drawing/2014/main" id="{D06442E2-0E08-4C0D-9676-013A82626E3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344929" y="3040419"/>
          <a:ext cx="5065220" cy="3077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174">
                  <a:extLst>
                    <a:ext uri="{9D8B030D-6E8A-4147-A177-3AD203B41FA5}">
                      <a16:colId xmlns:a16="http://schemas.microsoft.com/office/drawing/2014/main" val="1215532476"/>
                    </a:ext>
                  </a:extLst>
                </a:gridCol>
                <a:gridCol w="3855046">
                  <a:extLst>
                    <a:ext uri="{9D8B030D-6E8A-4147-A177-3AD203B41FA5}">
                      <a16:colId xmlns:a16="http://schemas.microsoft.com/office/drawing/2014/main" val="1032615123"/>
                    </a:ext>
                  </a:extLst>
                </a:gridCol>
              </a:tblGrid>
              <a:tr h="49890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掲出場所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バス車内窓上（</a:t>
                      </a:r>
                      <a:r>
                        <a:rPr kumimoji="1" lang="en-US" altLang="ja-JP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両につき</a:t>
                      </a:r>
                      <a:r>
                        <a:rPr kumimoji="1" lang="en-US" altLang="ja-JP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枠）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6482095"/>
                  </a:ext>
                </a:extLst>
              </a:tr>
              <a:tr h="30466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お引き受け単位</a:t>
                      </a:r>
                      <a:endParaRPr kumimoji="1" lang="en-US" altLang="ja-JP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上記契約エリア単位</a:t>
                      </a:r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9241221"/>
                  </a:ext>
                </a:extLst>
              </a:tr>
              <a:tr h="53067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開始日について</a:t>
                      </a:r>
                      <a:endParaRPr kumimoji="1" lang="en-US" altLang="ja-JP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開始日は</a:t>
                      </a:r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</a:t>
                      </a:r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11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</a:t>
                      </a:r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21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日を基本としますが、作業スケジュールにより変動いたしますのでご了承ください。</a:t>
                      </a:r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（詳しくはお問い合わせください）</a:t>
                      </a:r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6979450"/>
                  </a:ext>
                </a:extLst>
              </a:tr>
              <a:tr h="112979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サイズ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5791748"/>
                  </a:ext>
                </a:extLst>
              </a:tr>
              <a:tr h="5726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デザインについて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事前に広告内容ならびに意匠審査がございます。</a:t>
                      </a:r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安全のため、</a:t>
                      </a:r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QR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コード等の記載はご遠慮いただいております。</a:t>
                      </a:r>
                      <a:endParaRPr kumimoji="1" lang="en-US" altLang="ja-JP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7063835"/>
                  </a:ext>
                </a:extLst>
              </a:tr>
            </a:tbl>
          </a:graphicData>
        </a:graphic>
      </p:graphicFrame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D3272CAC-0F44-478E-B900-747395745E6C}"/>
              </a:ext>
            </a:extLst>
          </p:cNvPr>
          <p:cNvSpPr txBox="1"/>
          <p:nvPr/>
        </p:nvSpPr>
        <p:spPr>
          <a:xfrm>
            <a:off x="7219953" y="4573097"/>
            <a:ext cx="275587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B3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W515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ｍｍ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Ｈ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364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ｍｍ）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上下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20mm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は留め具で隠れるため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見えなくなります。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（車両タイプにより一部異なります）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推奨紙厚はコート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135Kg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です。</a:t>
            </a:r>
            <a:endParaRPr kumimoji="1"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B10EC6D-B4DD-4914-8C58-29E8C49F4631}"/>
              </a:ext>
            </a:extLst>
          </p:cNvPr>
          <p:cNvGrpSpPr>
            <a:grpSpLocks noChangeAspect="1"/>
          </p:cNvGrpSpPr>
          <p:nvPr/>
        </p:nvGrpSpPr>
        <p:grpSpPr>
          <a:xfrm>
            <a:off x="5526454" y="4603038"/>
            <a:ext cx="1671184" cy="870305"/>
            <a:chOff x="5212745" y="4598523"/>
            <a:chExt cx="1472674" cy="766925"/>
          </a:xfrm>
        </p:grpSpPr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9660046E-4F08-47B3-B028-5DCFCF77C884}"/>
                </a:ext>
              </a:extLst>
            </p:cNvPr>
            <p:cNvSpPr/>
            <p:nvPr/>
          </p:nvSpPr>
          <p:spPr>
            <a:xfrm>
              <a:off x="5857113" y="4603924"/>
              <a:ext cx="828000" cy="521897"/>
            </a:xfrm>
            <a:prstGeom prst="rect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C104DD38-926C-4D0B-B19D-7AC65A1C8D3D}"/>
                </a:ext>
              </a:extLst>
            </p:cNvPr>
            <p:cNvSpPr/>
            <p:nvPr/>
          </p:nvSpPr>
          <p:spPr>
            <a:xfrm>
              <a:off x="5857419" y="4599803"/>
              <a:ext cx="828000" cy="54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BB40E6C1-73D7-4BFE-B44F-CABF95576A2B}"/>
                </a:ext>
              </a:extLst>
            </p:cNvPr>
            <p:cNvSpPr/>
            <p:nvPr/>
          </p:nvSpPr>
          <p:spPr>
            <a:xfrm>
              <a:off x="5857107" y="5075660"/>
              <a:ext cx="828000" cy="54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745EC8AA-CE7C-4406-A839-FCB95410D01A}"/>
                </a:ext>
              </a:extLst>
            </p:cNvPr>
            <p:cNvCxnSpPr/>
            <p:nvPr/>
          </p:nvCxnSpPr>
          <p:spPr>
            <a:xfrm>
              <a:off x="6685107" y="5056396"/>
              <a:ext cx="0" cy="234777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F95FBCB6-585B-4331-9BB0-8779B5C98C1D}"/>
                </a:ext>
              </a:extLst>
            </p:cNvPr>
            <p:cNvCxnSpPr/>
            <p:nvPr/>
          </p:nvCxnSpPr>
          <p:spPr>
            <a:xfrm>
              <a:off x="5857107" y="5063184"/>
              <a:ext cx="0" cy="234777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矢印コネクタ 38">
              <a:extLst>
                <a:ext uri="{FF2B5EF4-FFF2-40B4-BE49-F238E27FC236}">
                  <a16:creationId xmlns:a16="http://schemas.microsoft.com/office/drawing/2014/main" id="{E5766C1E-1719-4C5C-99BC-D8FA3EDEA476}"/>
                </a:ext>
              </a:extLst>
            </p:cNvPr>
            <p:cNvCxnSpPr/>
            <p:nvPr/>
          </p:nvCxnSpPr>
          <p:spPr>
            <a:xfrm>
              <a:off x="6421496" y="5203789"/>
              <a:ext cx="26361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矢印コネクタ 39">
              <a:extLst>
                <a:ext uri="{FF2B5EF4-FFF2-40B4-BE49-F238E27FC236}">
                  <a16:creationId xmlns:a16="http://schemas.microsoft.com/office/drawing/2014/main" id="{2E59A683-DC21-4A76-8710-A8AE44AAADF6}"/>
                </a:ext>
              </a:extLst>
            </p:cNvPr>
            <p:cNvCxnSpPr>
              <a:cxnSpLocks/>
            </p:cNvCxnSpPr>
            <p:nvPr/>
          </p:nvCxnSpPr>
          <p:spPr>
            <a:xfrm rot="-10800000">
              <a:off x="5857107" y="5212027"/>
              <a:ext cx="26361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4499371E-4D4B-41BB-9189-DBD6F38523F4}"/>
                </a:ext>
              </a:extLst>
            </p:cNvPr>
            <p:cNvCxnSpPr>
              <a:cxnSpLocks/>
            </p:cNvCxnSpPr>
            <p:nvPr/>
          </p:nvCxnSpPr>
          <p:spPr>
            <a:xfrm rot="-5400000">
              <a:off x="5595762" y="4329804"/>
              <a:ext cx="0" cy="5400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D6D16EC9-89B0-4BB1-8B08-BCC6270CE9C4}"/>
                </a:ext>
              </a:extLst>
            </p:cNvPr>
            <p:cNvCxnSpPr>
              <a:cxnSpLocks/>
            </p:cNvCxnSpPr>
            <p:nvPr/>
          </p:nvCxnSpPr>
          <p:spPr>
            <a:xfrm rot="-5400000">
              <a:off x="5596251" y="4855389"/>
              <a:ext cx="0" cy="5400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矢印コネクタ 42">
              <a:extLst>
                <a:ext uri="{FF2B5EF4-FFF2-40B4-BE49-F238E27FC236}">
                  <a16:creationId xmlns:a16="http://schemas.microsoft.com/office/drawing/2014/main" id="{C7066A35-4204-44F0-8ADF-A42861F19BE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311501" y="4681544"/>
              <a:ext cx="162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矢印コネクタ 43">
              <a:extLst>
                <a:ext uri="{FF2B5EF4-FFF2-40B4-BE49-F238E27FC236}">
                  <a16:creationId xmlns:a16="http://schemas.microsoft.com/office/drawing/2014/main" id="{C3BEB32F-3CA5-421D-B353-998C99AB1E5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313245" y="5045669"/>
              <a:ext cx="162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07CB952D-E3FF-4E23-B7A9-ADE2AA127B5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802761" y="4589836"/>
              <a:ext cx="0" cy="1260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>
              <a:extLst>
                <a:ext uri="{FF2B5EF4-FFF2-40B4-BE49-F238E27FC236}">
                  <a16:creationId xmlns:a16="http://schemas.microsoft.com/office/drawing/2014/main" id="{29A75FDE-7DE6-46A1-9BF7-770083C264A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802761" y="5014409"/>
              <a:ext cx="0" cy="1260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D27BE48E-A7C4-4D55-A186-2B3E50C8DC49}"/>
                </a:ext>
              </a:extLst>
            </p:cNvPr>
            <p:cNvSpPr txBox="1"/>
            <p:nvPr/>
          </p:nvSpPr>
          <p:spPr>
            <a:xfrm>
              <a:off x="5212745" y="4764198"/>
              <a:ext cx="402363" cy="216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364</a:t>
              </a:r>
              <a:endPara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196E9A0D-5E04-41AC-826C-56306C409540}"/>
                </a:ext>
              </a:extLst>
            </p:cNvPr>
            <p:cNvSpPr txBox="1"/>
            <p:nvPr/>
          </p:nvSpPr>
          <p:spPr>
            <a:xfrm>
              <a:off x="5510592" y="4598523"/>
              <a:ext cx="371645" cy="216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</a:t>
              </a:r>
              <a:r>
                <a:rPr kumimoji="1"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0</a:t>
              </a:r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D09AA468-796A-4929-80E1-4EF339B767C1}"/>
                </a:ext>
              </a:extLst>
            </p:cNvPr>
            <p:cNvSpPr txBox="1"/>
            <p:nvPr/>
          </p:nvSpPr>
          <p:spPr>
            <a:xfrm>
              <a:off x="5510989" y="4954345"/>
              <a:ext cx="344709" cy="216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20</a:t>
              </a:r>
            </a:p>
          </p:txBody>
        </p:sp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18670A42-FBD9-487F-8B0F-DD8FEA964B65}"/>
                </a:ext>
              </a:extLst>
            </p:cNvPr>
            <p:cNvSpPr txBox="1"/>
            <p:nvPr/>
          </p:nvSpPr>
          <p:spPr>
            <a:xfrm>
              <a:off x="6067925" y="5119227"/>
              <a:ext cx="4993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515</a:t>
              </a:r>
              <a:endPara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24A40A5-9375-4575-B1B9-7C4C10024CDF}"/>
              </a:ext>
            </a:extLst>
          </p:cNvPr>
          <p:cNvSpPr txBox="1"/>
          <p:nvPr/>
        </p:nvSpPr>
        <p:spPr>
          <a:xfrm>
            <a:off x="421586" y="1249996"/>
            <a:ext cx="89250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短期集中・広範囲で展開できる金沢地区のバスポスター広告</a:t>
            </a:r>
          </a:p>
        </p:txBody>
      </p:sp>
      <p:sp>
        <p:nvSpPr>
          <p:cNvPr id="35" name="サブタイトル 8">
            <a:extLst>
              <a:ext uri="{FF2B5EF4-FFF2-40B4-BE49-F238E27FC236}">
                <a16:creationId xmlns:a16="http://schemas.microsoft.com/office/drawing/2014/main" id="{4042283B-29E8-49AF-A1EF-AE7673596971}"/>
              </a:ext>
            </a:extLst>
          </p:cNvPr>
          <p:cNvSpPr txBox="1">
            <a:spLocks/>
          </p:cNvSpPr>
          <p:nvPr/>
        </p:nvSpPr>
        <p:spPr bwMode="auto">
          <a:xfrm>
            <a:off x="4344929" y="6198097"/>
            <a:ext cx="4880723" cy="26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点検、整備、修理等により休車となる場合がございますので、予めご了承ください。</a:t>
            </a:r>
          </a:p>
        </p:txBody>
      </p:sp>
      <p:sp>
        <p:nvSpPr>
          <p:cNvPr id="57" name="サブタイトル 8">
            <a:extLst>
              <a:ext uri="{FF2B5EF4-FFF2-40B4-BE49-F238E27FC236}">
                <a16:creationId xmlns:a16="http://schemas.microsoft.com/office/drawing/2014/main" id="{92159BB8-181F-4B0D-B276-B9CE7DAA1B4F}"/>
              </a:ext>
            </a:extLst>
          </p:cNvPr>
          <p:cNvSpPr txBox="1">
            <a:spLocks/>
          </p:cNvSpPr>
          <p:nvPr/>
        </p:nvSpPr>
        <p:spPr bwMode="auto">
          <a:xfrm>
            <a:off x="467531" y="6201459"/>
            <a:ext cx="228575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写真はイメージです</a:t>
            </a:r>
            <a:endParaRPr lang="en-US" altLang="ja-JP" sz="9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A666DEF-F9D2-4239-80F2-775214EF1EE8}"/>
              </a:ext>
            </a:extLst>
          </p:cNvPr>
          <p:cNvSpPr/>
          <p:nvPr/>
        </p:nvSpPr>
        <p:spPr>
          <a:xfrm>
            <a:off x="495850" y="3048808"/>
            <a:ext cx="989311" cy="2266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CDBBE1A-2C64-4916-8767-EC902508F869}"/>
              </a:ext>
            </a:extLst>
          </p:cNvPr>
          <p:cNvSpPr txBox="1"/>
          <p:nvPr/>
        </p:nvSpPr>
        <p:spPr>
          <a:xfrm>
            <a:off x="467531" y="3047258"/>
            <a:ext cx="1186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バス車内窓上</a:t>
            </a:r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B7DA6F9B-23F0-44AF-BD02-095979785590}"/>
              </a:ext>
            </a:extLst>
          </p:cNvPr>
          <p:cNvSpPr/>
          <p:nvPr/>
        </p:nvSpPr>
        <p:spPr>
          <a:xfrm>
            <a:off x="1954578" y="3475263"/>
            <a:ext cx="2246065" cy="1654672"/>
          </a:xfrm>
          <a:custGeom>
            <a:avLst/>
            <a:gdLst>
              <a:gd name="connsiteX0" fmla="*/ 0 w 2172748"/>
              <a:gd name="connsiteY0" fmla="*/ 880844 h 1635853"/>
              <a:gd name="connsiteX1" fmla="*/ 847288 w 2172748"/>
              <a:gd name="connsiteY1" fmla="*/ 1635853 h 1635853"/>
              <a:gd name="connsiteX2" fmla="*/ 2172748 w 2172748"/>
              <a:gd name="connsiteY2" fmla="*/ 1266738 h 1635853"/>
              <a:gd name="connsiteX3" fmla="*/ 771787 w 2172748"/>
              <a:gd name="connsiteY3" fmla="*/ 0 h 1635853"/>
              <a:gd name="connsiteX4" fmla="*/ 0 w 2172748"/>
              <a:gd name="connsiteY4" fmla="*/ 880844 h 1635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2748" h="1635853">
                <a:moveTo>
                  <a:pt x="0" y="880844"/>
                </a:moveTo>
                <a:lnTo>
                  <a:pt x="847288" y="1635853"/>
                </a:lnTo>
                <a:lnTo>
                  <a:pt x="2172748" y="1266738"/>
                </a:lnTo>
                <a:lnTo>
                  <a:pt x="771787" y="0"/>
                </a:lnTo>
                <a:lnTo>
                  <a:pt x="0" y="880844"/>
                </a:lnTo>
                <a:close/>
              </a:path>
            </a:pathLst>
          </a:custGeom>
          <a:solidFill>
            <a:srgbClr val="30A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D7EBFFB-06BF-4492-B561-417529A499FD}"/>
              </a:ext>
            </a:extLst>
          </p:cNvPr>
          <p:cNvSpPr txBox="1"/>
          <p:nvPr/>
        </p:nvSpPr>
        <p:spPr>
          <a:xfrm>
            <a:off x="2617883" y="421264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広告</a:t>
            </a:r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3375442C-BDF2-4400-A424-ACEBE4A6CAA2}"/>
              </a:ext>
            </a:extLst>
          </p:cNvPr>
          <p:cNvSpPr/>
          <p:nvPr/>
        </p:nvSpPr>
        <p:spPr>
          <a:xfrm>
            <a:off x="2753287" y="3028819"/>
            <a:ext cx="1491419" cy="1635853"/>
          </a:xfrm>
          <a:custGeom>
            <a:avLst/>
            <a:gdLst>
              <a:gd name="connsiteX0" fmla="*/ 251669 w 1275126"/>
              <a:gd name="connsiteY0" fmla="*/ 0 h 1484851"/>
              <a:gd name="connsiteX1" fmla="*/ 0 w 1275126"/>
              <a:gd name="connsiteY1" fmla="*/ 302003 h 1484851"/>
              <a:gd name="connsiteX2" fmla="*/ 1258348 w 1275126"/>
              <a:gd name="connsiteY2" fmla="*/ 1484851 h 1484851"/>
              <a:gd name="connsiteX3" fmla="*/ 1275126 w 1275126"/>
              <a:gd name="connsiteY3" fmla="*/ 8389 h 1484851"/>
              <a:gd name="connsiteX4" fmla="*/ 251669 w 1275126"/>
              <a:gd name="connsiteY4" fmla="*/ 0 h 1484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5126" h="1484851">
                <a:moveTo>
                  <a:pt x="251669" y="0"/>
                </a:moveTo>
                <a:lnTo>
                  <a:pt x="0" y="302003"/>
                </a:lnTo>
                <a:lnTo>
                  <a:pt x="1258348" y="1484851"/>
                </a:lnTo>
                <a:lnTo>
                  <a:pt x="1275126" y="8389"/>
                </a:lnTo>
                <a:lnTo>
                  <a:pt x="25166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3186</TotalTime>
  <Words>572</Words>
  <Application>Microsoft Office PowerPoint</Application>
  <PresentationFormat>A4 210 x 297 mm</PresentationFormat>
  <Paragraphs>93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HGP創英角ｺﾞｼｯｸUB</vt:lpstr>
      <vt:lpstr>HG創英角ｺﾞｼｯｸUB</vt:lpstr>
      <vt:lpstr>ＭＳ Ｐゴシック</vt:lpstr>
      <vt:lpstr>メイリオ</vt:lpstr>
      <vt:lpstr>游ゴシック</vt:lpstr>
      <vt:lpstr>Arial</vt:lpstr>
      <vt:lpstr>Calibri</vt:lpstr>
      <vt:lpstr>Office テーマ</vt:lpstr>
      <vt:lpstr>PowerPoint プレゼンテーション</vt:lpstr>
      <vt:lpstr>PowerPoint プレゼンテーション</vt:lpstr>
    </vt:vector>
  </TitlesOfParts>
  <Company>北陸鉄道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k.nanbu</dc:creator>
  <cp:lastModifiedBy>user</cp:lastModifiedBy>
  <cp:revision>182</cp:revision>
  <cp:lastPrinted>2023-04-21T01:36:10Z</cp:lastPrinted>
  <dcterms:created xsi:type="dcterms:W3CDTF">2011-09-30T10:37:53Z</dcterms:created>
  <dcterms:modified xsi:type="dcterms:W3CDTF">2024-07-29T04:48:48Z</dcterms:modified>
</cp:coreProperties>
</file>