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95" r:id="rId2"/>
  </p:sldIdLst>
  <p:sldSz cx="9906000" cy="6858000" type="A4"/>
  <p:notesSz cx="6807200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D2F"/>
    <a:srgbClr val="003399"/>
    <a:srgbClr val="0066CC"/>
    <a:srgbClr val="0033CC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75" autoAdjust="0"/>
    <p:restoredTop sz="96966" autoAdjust="0"/>
  </p:normalViewPr>
  <p:slideViewPr>
    <p:cSldViewPr snapToGrid="0">
      <p:cViewPr varScale="1">
        <p:scale>
          <a:sx n="72" d="100"/>
          <a:sy n="72" d="100"/>
        </p:scale>
        <p:origin x="528" y="5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81154C39-06AF-4B86-9171-F2F3E3C677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626" cy="497285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61F05ECE-94FE-40AB-9B45-B83E138F7E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002" y="0"/>
            <a:ext cx="2950626" cy="497285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17F9347-B146-43D8-8EBC-F779732B4BAE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C4651D0D-FC3C-4FA2-9101-EDFDDA3C17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465"/>
            <a:ext cx="2950626" cy="497285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743C0722-EF7E-4C1D-8FF8-90F91A5263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002" y="9440465"/>
            <a:ext cx="2950626" cy="497285"/>
          </a:xfrm>
          <a:prstGeom prst="rect">
            <a:avLst/>
          </a:prstGeom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905CF4-4CB0-4A10-ABC5-5558E9C4905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53" cy="4988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575" y="1"/>
            <a:ext cx="2949053" cy="4988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0B5B1-8EDE-4283-890A-122F3F21422C}" type="datetimeFigureOut">
              <a:rPr kumimoji="1" lang="ja-JP" altLang="en-US" smtClean="0"/>
              <a:t>2026/4/30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1243013"/>
            <a:ext cx="48418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5" y="4783784"/>
            <a:ext cx="5445131" cy="39131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465"/>
            <a:ext cx="2949053" cy="4988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575" y="9440465"/>
            <a:ext cx="2949053" cy="4988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81792-BF7B-4C26-B68C-510A221D20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60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08B4B83E-52B0-4729-8B91-F1D267D88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4C4BE-AEBA-451E-985B-148D7A5A8F46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28F1A603-33AC-4656-AF02-0815F5CD9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F1912C6-B09E-4F02-98F4-BAD29FB7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2B455-8F8F-4F24-AAD3-B7F9F7DD83E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4530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19CBF8E1-3CAB-43A6-BD20-5CC9C847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D441F-5631-4305-915D-81F465EC6E0C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CA7C97B5-E437-4F56-8D66-6A444AF5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58A23EC0-15CA-458F-8857-724750E6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7E474-7742-477D-AAB1-9680B862C80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5021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2810BFAF-EFA2-40DF-9C4F-C8DAA92E7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9EAD-D7D8-4A0C-B455-98F24771F6DC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8ABE777F-6770-427C-A834-1FEB06D1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235616B1-6CF8-4D60-9E2F-062BB3F57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5AA7-CA06-4359-A60B-8D0B2F5FEE8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816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432943C1-A627-4511-BD1B-AE7B35A18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D0064-1455-4DB4-B771-5A4DA2B7B281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1000EE29-251B-4348-9348-7C303E61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DC38E638-06C9-4E6C-8D4D-7D144F7C8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2A2C0-EDBB-4E72-B968-130EB09A03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0365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161485FE-0BE4-48E8-B0D3-5AEB2BB8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83864-C777-49AA-8FD7-41B8DC2AF352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CE3B242D-3C76-4C5C-AF8A-A17ACED1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62B0F017-EB23-430F-AB6F-C1C840F2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5D023-DEB3-4E23-BFB2-5D2BF428FE6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7603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B4C3B5C0-4A78-499B-ADB4-A7F520A8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73861-788A-434F-9CE6-1C4CF05CB243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484DE407-E4CB-4FEC-BE93-09E31C3FD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5AEBB8F2-6E46-40E0-931E-C13114D5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7AA09-7FB6-4026-B334-9E7F11608C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901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560D4499-2261-409F-8F8F-4B314E8C1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2317A-CC66-4983-A0A3-50A14FB6ADF1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E15CF25C-3C80-4A6B-B5D0-7FD45908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8A804DE6-AD70-4C55-9C1A-66262B60E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A51E4-4C78-47BE-B7C2-62E13F536D6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826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621F2572-7BD5-4429-8B5D-2CFF4E2A9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3D482-18D8-405A-BAE5-B70D4383389D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C685C5E9-993E-4C0C-B75A-72E9A5E36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3BEE407D-D653-4CEE-B3EB-AAE41DE2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B75FF-9EB8-4589-95D6-582937E9C47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3515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7457DB14-805D-4900-BE44-91CE5A195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DD06B-9260-4B21-8EF0-D3D106BF8C4B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C74A307C-3C3B-476D-BD37-B2D01EDB3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880E407B-4384-488C-AA77-576A2071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0BE36-19BF-4033-845F-AD3CEF19845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3058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486B5CFD-8E73-458E-BA25-A67493E59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E5479-EEA9-4716-875A-F6052A599F7B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51213DDD-913D-4D77-98CE-BCAF979E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08EEE38B-6E24-424C-AF32-5A1E5BFF8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2386D-5E1A-42A0-8D63-3EAC31AAB47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4805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D0250F28-E99A-48CC-9DE3-F9C45146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2331B-A0DF-4DEE-9FB4-954BBEF22620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E1F4C5A1-CA54-427E-A4AC-BD2DDDB5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884D65E4-D364-466E-B334-4BF116CB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D6386-2105-4AE1-9869-E42B8B01E7D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112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>
            <a:extLst>
              <a:ext uri="{FF2B5EF4-FFF2-40B4-BE49-F238E27FC236}">
                <a16:creationId xmlns:a16="http://schemas.microsoft.com/office/drawing/2014/main" id="{D0F49892-F7F2-43D4-9514-92DF944B67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>
            <a:extLst>
              <a:ext uri="{FF2B5EF4-FFF2-40B4-BE49-F238E27FC236}">
                <a16:creationId xmlns:a16="http://schemas.microsoft.com/office/drawing/2014/main" id="{792768DD-05D9-43A7-80EE-55BC71FDA2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4ECD2800-C17A-469C-A831-269262E7E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830CB3-3CA4-4387-9BF9-33A29ECB1B64}" type="datetimeFigureOut">
              <a:rPr lang="ja-JP" altLang="en-US"/>
              <a:pPr>
                <a:defRPr/>
              </a:pPr>
              <a:t>2026/4/30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9A1AA870-CDEC-4DF2-9EEF-F85F02B00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FCF7438F-8566-44A9-8D6E-19D06FC10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EB7E891-999A-4099-8C35-B8AA6B295AA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E21AF86C-BF40-4E4E-8554-46F505A6A26E}"/>
              </a:ext>
            </a:extLst>
          </p:cNvPr>
          <p:cNvSpPr txBox="1">
            <a:spLocks/>
          </p:cNvSpPr>
          <p:nvPr/>
        </p:nvSpPr>
        <p:spPr>
          <a:xfrm>
            <a:off x="423863" y="377825"/>
            <a:ext cx="4529137" cy="3873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1600" dirty="0">
                <a:latin typeface="HGP創英角ｺﾞｼｯｸUB" pitchFamily="50" charset="-128"/>
                <a:ea typeface="HGP創英角ｺﾞｼｯｸUB" pitchFamily="50" charset="-128"/>
              </a:rPr>
              <a:t>北陸鉄道電車：広告媒体 </a:t>
            </a:r>
            <a:r>
              <a:rPr lang="ja-JP" altLang="en-US" sz="1100" dirty="0">
                <a:latin typeface="HGP創英角ｺﾞｼｯｸUB" pitchFamily="50" charset="-128"/>
                <a:ea typeface="HGP創英角ｺﾞｼｯｸUB" pitchFamily="50" charset="-128"/>
              </a:rPr>
              <a:t>（</a:t>
            </a:r>
            <a:r>
              <a:rPr lang="en-US" altLang="ja-JP" sz="1100" dirty="0">
                <a:latin typeface="HGP創英角ｺﾞｼｯｸUB" pitchFamily="50" charset="-128"/>
                <a:ea typeface="HGP創英角ｺﾞｼｯｸUB" pitchFamily="50" charset="-128"/>
              </a:rPr>
              <a:t>2026</a:t>
            </a:r>
            <a:r>
              <a:rPr lang="ja-JP" altLang="en-US" sz="1100" dirty="0">
                <a:latin typeface="HGP創英角ｺﾞｼｯｸUB" pitchFamily="50" charset="-128"/>
                <a:ea typeface="HGP創英角ｺﾞｼｯｸUB" pitchFamily="50" charset="-128"/>
              </a:rPr>
              <a:t>年</a:t>
            </a:r>
            <a:r>
              <a:rPr lang="en-US" altLang="ja-JP" sz="1100" dirty="0">
                <a:latin typeface="HGP創英角ｺﾞｼｯｸUB" pitchFamily="50" charset="-128"/>
                <a:ea typeface="HGP創英角ｺﾞｼｯｸUB" pitchFamily="50" charset="-128"/>
              </a:rPr>
              <a:t>4</a:t>
            </a:r>
            <a:r>
              <a:rPr lang="ja-JP" altLang="en-US" sz="1100" dirty="0">
                <a:latin typeface="HGP創英角ｺﾞｼｯｸUB" pitchFamily="50" charset="-128"/>
                <a:ea typeface="HGP創英角ｺﾞｼｯｸUB" pitchFamily="50" charset="-128"/>
              </a:rPr>
              <a:t>月版）</a:t>
            </a:r>
            <a:endParaRPr lang="ja-JP" altLang="en-US" sz="1100" dirty="0">
              <a:latin typeface="HGP創英角ｺﾞｼｯｸUB" pitchFamily="50" charset="-128"/>
              <a:ea typeface="HGP創英角ｺﾞｼｯｸUB" pitchFamily="50" charset="-128"/>
              <a:cs typeface="+mj-cs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48C956-CE28-4631-BA5D-C40AF8AEF0CC}"/>
              </a:ext>
            </a:extLst>
          </p:cNvPr>
          <p:cNvGrpSpPr/>
          <p:nvPr/>
        </p:nvGrpSpPr>
        <p:grpSpPr>
          <a:xfrm>
            <a:off x="7184191" y="436413"/>
            <a:ext cx="2260302" cy="276999"/>
            <a:chOff x="6409124" y="493563"/>
            <a:chExt cx="2260302" cy="276999"/>
          </a:xfrm>
        </p:grpSpPr>
        <p:pic>
          <p:nvPicPr>
            <p:cNvPr id="8" name="Picture 16" descr="\\Koukoku9\広告部全体\広告部\北鉄航空_ロゴデータ系\ロゴ_株式会社北鉄航空.png">
              <a:extLst>
                <a:ext uri="{FF2B5EF4-FFF2-40B4-BE49-F238E27FC236}">
                  <a16:creationId xmlns:a16="http://schemas.microsoft.com/office/drawing/2014/main" id="{A9681ACE-557F-4126-99BF-D00D43EA7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124" y="524707"/>
              <a:ext cx="1504429" cy="2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正方形/長方形 5">
              <a:extLst>
                <a:ext uri="{FF2B5EF4-FFF2-40B4-BE49-F238E27FC236}">
                  <a16:creationId xmlns:a16="http://schemas.microsoft.com/office/drawing/2014/main" id="{6F17733B-563D-4EE2-8198-3F59F4F55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9207" y="493563"/>
              <a:ext cx="800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dirty="0">
                  <a:solidFill>
                    <a:srgbClr val="003399"/>
                  </a:solidFill>
                  <a:latin typeface="HG創英角ｺﾞｼｯｸUB" panose="020B0909000000000000" pitchFamily="49" charset="-128"/>
                  <a:ea typeface="HG創英角ｺﾞｼｯｸUB" panose="020B0909000000000000" pitchFamily="49" charset="-128"/>
                </a:rPr>
                <a:t>広 告 部</a:t>
              </a:r>
            </a:p>
          </p:txBody>
        </p:sp>
      </p:grpSp>
      <p:sp>
        <p:nvSpPr>
          <p:cNvPr id="11" name="タイトル 1">
            <a:extLst>
              <a:ext uri="{FF2B5EF4-FFF2-40B4-BE49-F238E27FC236}">
                <a16:creationId xmlns:a16="http://schemas.microsoft.com/office/drawing/2014/main" id="{6D34DE00-E273-4818-A27D-D042C0CDFD8C}"/>
              </a:ext>
            </a:extLst>
          </p:cNvPr>
          <p:cNvSpPr txBox="1">
            <a:spLocks/>
          </p:cNvSpPr>
          <p:nvPr/>
        </p:nvSpPr>
        <p:spPr>
          <a:xfrm>
            <a:off x="488950" y="741171"/>
            <a:ext cx="8925016" cy="553686"/>
          </a:xfrm>
          <a:prstGeom prst="rect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txBody>
          <a:bodyPr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2400" dirty="0">
                <a:solidFill>
                  <a:schemeClr val="accent2">
                    <a:lumMod val="5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</a:rPr>
              <a:t> </a:t>
            </a:r>
            <a:r>
              <a:rPr lang="ja-JP" altLang="en-US" sz="2600" dirty="0">
                <a:solidFill>
                  <a:schemeClr val="accent2">
                    <a:lumMod val="5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  <a:cs typeface="+mj-cs"/>
              </a:rPr>
              <a:t>電車車内ドアステッカー</a:t>
            </a:r>
            <a:endParaRPr lang="en-US" altLang="ja-JP" sz="2600">
              <a:solidFill>
                <a:schemeClr val="accent2">
                  <a:lumMod val="50000"/>
                </a:schemeClr>
              </a:solidFill>
              <a:latin typeface="HGP創英角ｺﾞｼｯｸUB" pitchFamily="50" charset="-128"/>
              <a:ea typeface="HGP創英角ｺﾞｼｯｸUB" pitchFamily="50" charset="-128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ja-JP" sz="2600" dirty="0">
              <a:solidFill>
                <a:schemeClr val="accent2">
                  <a:lumMod val="50000"/>
                </a:schemeClr>
              </a:solidFill>
              <a:latin typeface="HGP創英角ｺﾞｼｯｸUB" pitchFamily="50" charset="-128"/>
              <a:ea typeface="HGP創英角ｺﾞｼｯｸUB" pitchFamily="50" charset="-128"/>
              <a:cs typeface="+mj-cs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901F92B3-E9E5-47B4-9599-C4FA4F499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86921"/>
              </p:ext>
            </p:extLst>
          </p:nvPr>
        </p:nvGraphicFramePr>
        <p:xfrm>
          <a:off x="488950" y="2019192"/>
          <a:ext cx="8925015" cy="5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6272">
                  <a:extLst>
                    <a:ext uri="{9D8B030D-6E8A-4147-A177-3AD203B41FA5}">
                      <a16:colId xmlns:a16="http://schemas.microsoft.com/office/drawing/2014/main" val="1215532476"/>
                    </a:ext>
                  </a:extLst>
                </a:gridCol>
                <a:gridCol w="2085550">
                  <a:extLst>
                    <a:ext uri="{9D8B030D-6E8A-4147-A177-3AD203B41FA5}">
                      <a16:colId xmlns:a16="http://schemas.microsoft.com/office/drawing/2014/main" val="1704322362"/>
                    </a:ext>
                  </a:extLst>
                </a:gridCol>
                <a:gridCol w="2063914">
                  <a:extLst>
                    <a:ext uri="{9D8B030D-6E8A-4147-A177-3AD203B41FA5}">
                      <a16:colId xmlns:a16="http://schemas.microsoft.com/office/drawing/2014/main" val="2204799408"/>
                    </a:ext>
                  </a:extLst>
                </a:gridCol>
                <a:gridCol w="2199279">
                  <a:extLst>
                    <a:ext uri="{9D8B030D-6E8A-4147-A177-3AD203B41FA5}">
                      <a16:colId xmlns:a16="http://schemas.microsoft.com/office/drawing/2014/main" val="268761962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契約エリア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掲出料金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掲出期間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お引き受け単位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48209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石川線・浅野川線</a:t>
                      </a:r>
                      <a:endParaRPr kumimoji="1" lang="en-US" altLang="ja-JP" sz="11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33,000</a:t>
                      </a:r>
                      <a:r>
                        <a:rPr kumimoji="1" lang="ja-JP" altLang="en-US" sz="11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円／月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r>
                        <a:rPr kumimoji="1" lang="ja-JP" altLang="en-US" sz="11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ヶ月より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</a:t>
                      </a:r>
                      <a:r>
                        <a:rPr kumimoji="1" lang="ja-JP" altLang="en-US" sz="11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枚ごと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241221"/>
                  </a:ext>
                </a:extLst>
              </a:tr>
            </a:tbl>
          </a:graphicData>
        </a:graphic>
      </p:graphicFrame>
      <p:sp>
        <p:nvSpPr>
          <p:cNvPr id="21" name="サブタイトル 8">
            <a:extLst>
              <a:ext uri="{FF2B5EF4-FFF2-40B4-BE49-F238E27FC236}">
                <a16:creationId xmlns:a16="http://schemas.microsoft.com/office/drawing/2014/main" id="{5BDEA767-A2CC-4F17-BE96-EF4794C778EF}"/>
              </a:ext>
            </a:extLst>
          </p:cNvPr>
          <p:cNvSpPr txBox="1">
            <a:spLocks/>
          </p:cNvSpPr>
          <p:nvPr/>
        </p:nvSpPr>
        <p:spPr bwMode="auto">
          <a:xfrm>
            <a:off x="463363" y="1710168"/>
            <a:ext cx="2660822" cy="24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■広告掲出料金（消費税込み）</a:t>
            </a:r>
            <a:endParaRPr lang="en-US" altLang="ja-JP" sz="12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 eaLnBrk="1" hangingPunct="1">
              <a:defRPr/>
            </a:pPr>
            <a:endParaRPr lang="en-US" altLang="ja-JP" sz="10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サブタイトル 8">
            <a:extLst>
              <a:ext uri="{FF2B5EF4-FFF2-40B4-BE49-F238E27FC236}">
                <a16:creationId xmlns:a16="http://schemas.microsoft.com/office/drawing/2014/main" id="{416DE831-FB84-4434-B1CF-3EF03290DE42}"/>
              </a:ext>
            </a:extLst>
          </p:cNvPr>
          <p:cNvSpPr txBox="1">
            <a:spLocks/>
          </p:cNvSpPr>
          <p:nvPr/>
        </p:nvSpPr>
        <p:spPr bwMode="auto">
          <a:xfrm>
            <a:off x="422019" y="2627094"/>
            <a:ext cx="3693032" cy="50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9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製作費が別途必要です。詳細はお問い合わせください。</a:t>
            </a:r>
            <a:endParaRPr lang="en-US" altLang="ja-JP" sz="9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9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デザイン制作料が別途必要ですが、ご入稿の場合は不要です。</a:t>
            </a:r>
            <a:endParaRPr lang="en-US" altLang="ja-JP" sz="9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9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取付・取外し合わせて作業料が別途必要です 。</a:t>
            </a:r>
            <a:endParaRPr lang="en-US" altLang="ja-JP" sz="9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 eaLnBrk="1" hangingPunct="1">
              <a:defRPr/>
            </a:pPr>
            <a:endParaRPr lang="en-US" altLang="ja-JP" sz="10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27" name="表 26">
            <a:extLst>
              <a:ext uri="{FF2B5EF4-FFF2-40B4-BE49-F238E27FC236}">
                <a16:creationId xmlns:a16="http://schemas.microsoft.com/office/drawing/2014/main" id="{D06442E2-0E08-4C0D-9676-013A82626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319890"/>
              </p:ext>
            </p:extLst>
          </p:nvPr>
        </p:nvGraphicFramePr>
        <p:xfrm>
          <a:off x="4062991" y="2722761"/>
          <a:ext cx="5348530" cy="3703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497">
                  <a:extLst>
                    <a:ext uri="{9D8B030D-6E8A-4147-A177-3AD203B41FA5}">
                      <a16:colId xmlns:a16="http://schemas.microsoft.com/office/drawing/2014/main" val="1215532476"/>
                    </a:ext>
                  </a:extLst>
                </a:gridCol>
                <a:gridCol w="4364033">
                  <a:extLst>
                    <a:ext uri="{9D8B030D-6E8A-4147-A177-3AD203B41FA5}">
                      <a16:colId xmlns:a16="http://schemas.microsoft.com/office/drawing/2014/main" val="1032615123"/>
                    </a:ext>
                  </a:extLst>
                </a:gridCol>
              </a:tblGrid>
              <a:tr h="34199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掲出場所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05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電車車内ドア</a:t>
                      </a:r>
                      <a:endParaRPr kumimoji="1" lang="en-US" altLang="ja-JP" sz="105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482095"/>
                  </a:ext>
                </a:extLst>
              </a:tr>
              <a:tr h="3689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掲出エリア</a:t>
                      </a:r>
                      <a:endParaRPr kumimoji="1" lang="en-US" altLang="ja-JP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石川線・浅野川線</a:t>
                      </a:r>
                      <a:endParaRPr kumimoji="1" lang="en-US" altLang="ja-JP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9241221"/>
                  </a:ext>
                </a:extLst>
              </a:tr>
              <a:tr h="7910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掲出パターン</a:t>
                      </a:r>
                      <a:endParaRPr kumimoji="1" lang="en-US" altLang="ja-JP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①１編成（</a:t>
                      </a:r>
                      <a:r>
                        <a:rPr kumimoji="1" lang="en-US" altLang="ja-JP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両）のうち、いずれか</a:t>
                      </a:r>
                      <a:r>
                        <a:rPr kumimoji="1" lang="en-US" altLang="ja-JP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両に４枚を計３編成に掲出</a:t>
                      </a:r>
                      <a:endParaRPr kumimoji="1" lang="en-US" altLang="ja-JP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②１編成（</a:t>
                      </a:r>
                      <a:r>
                        <a:rPr kumimoji="1" lang="en-US" altLang="ja-JP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両）のうち、いずれか</a:t>
                      </a:r>
                      <a:r>
                        <a:rPr kumimoji="1" lang="en-US" altLang="ja-JP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両に</a:t>
                      </a:r>
                      <a:r>
                        <a:rPr kumimoji="1" lang="en-US" altLang="ja-JP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12</a:t>
                      </a: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枚を掲出（</a:t>
                      </a:r>
                      <a:r>
                        <a:rPr kumimoji="1" lang="en-US" altLang="ja-JP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両ジャック）</a:t>
                      </a:r>
                      <a:endParaRPr kumimoji="1" lang="en-US" altLang="ja-JP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※</a:t>
                      </a: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①、②については、お申し込み時にご指定下さい。</a:t>
                      </a:r>
                      <a:endParaRPr kumimoji="1" lang="en-US" altLang="ja-JP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※</a:t>
                      </a: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掲出箇所は、事前にご相談させていただきます。</a:t>
                      </a:r>
                      <a:endParaRPr kumimoji="1" lang="en-US" altLang="ja-JP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64649"/>
                  </a:ext>
                </a:extLst>
              </a:tr>
              <a:tr h="142072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サイズ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5791748"/>
                  </a:ext>
                </a:extLst>
              </a:tr>
              <a:tr h="78065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デザイン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事前に広告内容ならびに意匠審査がございます。</a:t>
                      </a:r>
                    </a:p>
                    <a:p>
                      <a:pPr algn="l"/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安全のため、</a:t>
                      </a:r>
                      <a:r>
                        <a:rPr kumimoji="1" lang="en-US" altLang="ja-JP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QR</a:t>
                      </a:r>
                      <a:r>
                        <a:rPr kumimoji="1" lang="ja-JP" altLang="en-US" sz="105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コード等の記載はご遠慮いただいております。</a:t>
                      </a:r>
                      <a:endParaRPr kumimoji="1" lang="en-US" altLang="ja-JP" sz="105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7063835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4A40A5-9375-4575-B1B9-7C4C10024CDF}"/>
              </a:ext>
            </a:extLst>
          </p:cNvPr>
          <p:cNvSpPr txBox="1"/>
          <p:nvPr/>
        </p:nvSpPr>
        <p:spPr>
          <a:xfrm>
            <a:off x="423863" y="1398528"/>
            <a:ext cx="8925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>
                <a:solidFill>
                  <a:schemeClr val="accent6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乗客の視線を集めやすい視認性に優れた広告</a:t>
            </a:r>
            <a:endParaRPr kumimoji="1" lang="ja-JP" altLang="en-US" sz="2200" dirty="0">
              <a:solidFill>
                <a:schemeClr val="accent6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サブタイトル 8">
            <a:extLst>
              <a:ext uri="{FF2B5EF4-FFF2-40B4-BE49-F238E27FC236}">
                <a16:creationId xmlns:a16="http://schemas.microsoft.com/office/drawing/2014/main" id="{A131FB9B-FBB7-4C04-A5C8-00AA5A1EC8B8}"/>
              </a:ext>
            </a:extLst>
          </p:cNvPr>
          <p:cNvSpPr txBox="1">
            <a:spLocks/>
          </p:cNvSpPr>
          <p:nvPr/>
        </p:nvSpPr>
        <p:spPr bwMode="auto">
          <a:xfrm>
            <a:off x="4062991" y="6609807"/>
            <a:ext cx="5207984" cy="34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altLang="ja-JP" sz="9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点検、整備、修理等により休車となる場合がございますので、予めご了承ください。</a:t>
            </a:r>
          </a:p>
        </p:txBody>
      </p:sp>
      <p:sp>
        <p:nvSpPr>
          <p:cNvPr id="34" name="サブタイトル 8">
            <a:extLst>
              <a:ext uri="{FF2B5EF4-FFF2-40B4-BE49-F238E27FC236}">
                <a16:creationId xmlns:a16="http://schemas.microsoft.com/office/drawing/2014/main" id="{5A2A0D66-85E7-4BB3-8E9D-876EAC16F633}"/>
              </a:ext>
            </a:extLst>
          </p:cNvPr>
          <p:cNvSpPr txBox="1">
            <a:spLocks/>
          </p:cNvSpPr>
          <p:nvPr/>
        </p:nvSpPr>
        <p:spPr bwMode="auto">
          <a:xfrm>
            <a:off x="478947" y="6609807"/>
            <a:ext cx="2645238" cy="34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9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写真は掲出のイメージです。</a:t>
            </a:r>
          </a:p>
          <a:p>
            <a:pPr algn="l" eaLnBrk="1" hangingPunct="1">
              <a:defRPr/>
            </a:pPr>
            <a:endParaRPr lang="ja-JP" altLang="en-US" sz="10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CCABB30-3CCE-4DC4-B7DD-9C04EE776E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2" t="16422" r="17998" b="-2170"/>
          <a:stretch/>
        </p:blipFill>
        <p:spPr>
          <a:xfrm>
            <a:off x="478947" y="3131214"/>
            <a:ext cx="3468398" cy="3425768"/>
          </a:xfrm>
          <a:prstGeom prst="rect">
            <a:avLst/>
          </a:prstGeom>
        </p:spPr>
      </p:pic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F8EEC560-8D0B-4FD8-9BDC-47A8265C1872}"/>
              </a:ext>
            </a:extLst>
          </p:cNvPr>
          <p:cNvSpPr/>
          <p:nvPr/>
        </p:nvSpPr>
        <p:spPr>
          <a:xfrm>
            <a:off x="1349222" y="5146705"/>
            <a:ext cx="885147" cy="893588"/>
          </a:xfrm>
          <a:custGeom>
            <a:avLst/>
            <a:gdLst>
              <a:gd name="connsiteX0" fmla="*/ 0 w 1191126"/>
              <a:gd name="connsiteY0" fmla="*/ 24063 h 1379621"/>
              <a:gd name="connsiteX1" fmla="*/ 68179 w 1191126"/>
              <a:gd name="connsiteY1" fmla="*/ 1379621 h 1379621"/>
              <a:gd name="connsiteX2" fmla="*/ 1191126 w 1191126"/>
              <a:gd name="connsiteY2" fmla="*/ 1347537 h 1379621"/>
              <a:gd name="connsiteX3" fmla="*/ 1175084 w 1191126"/>
              <a:gd name="connsiteY3" fmla="*/ 0 h 1379621"/>
              <a:gd name="connsiteX4" fmla="*/ 0 w 1191126"/>
              <a:gd name="connsiteY4" fmla="*/ 24063 h 137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126" h="1379621">
                <a:moveTo>
                  <a:pt x="0" y="24063"/>
                </a:moveTo>
                <a:lnTo>
                  <a:pt x="68179" y="1379621"/>
                </a:lnTo>
                <a:lnTo>
                  <a:pt x="1191126" y="1347537"/>
                </a:lnTo>
                <a:lnTo>
                  <a:pt x="1175084" y="0"/>
                </a:lnTo>
                <a:lnTo>
                  <a:pt x="0" y="24063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広告</a:t>
            </a:r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C3D88EAD-B222-46BE-8663-007F3C086FEC}"/>
              </a:ext>
            </a:extLst>
          </p:cNvPr>
          <p:cNvSpPr/>
          <p:nvPr/>
        </p:nvSpPr>
        <p:spPr>
          <a:xfrm>
            <a:off x="2311246" y="5115393"/>
            <a:ext cx="885147" cy="893589"/>
          </a:xfrm>
          <a:custGeom>
            <a:avLst/>
            <a:gdLst>
              <a:gd name="connsiteX0" fmla="*/ 0 w 1151021"/>
              <a:gd name="connsiteY0" fmla="*/ 40105 h 1403684"/>
              <a:gd name="connsiteX1" fmla="*/ 12031 w 1151021"/>
              <a:gd name="connsiteY1" fmla="*/ 1403684 h 1403684"/>
              <a:gd name="connsiteX2" fmla="*/ 1090863 w 1151021"/>
              <a:gd name="connsiteY2" fmla="*/ 1359569 h 1403684"/>
              <a:gd name="connsiteX3" fmla="*/ 1151021 w 1151021"/>
              <a:gd name="connsiteY3" fmla="*/ 0 h 1403684"/>
              <a:gd name="connsiteX4" fmla="*/ 0 w 1151021"/>
              <a:gd name="connsiteY4" fmla="*/ 40105 h 140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1021" h="1403684">
                <a:moveTo>
                  <a:pt x="0" y="40105"/>
                </a:moveTo>
                <a:lnTo>
                  <a:pt x="12031" y="1403684"/>
                </a:lnTo>
                <a:lnTo>
                  <a:pt x="1090863" y="1359569"/>
                </a:lnTo>
                <a:lnTo>
                  <a:pt x="1151021" y="0"/>
                </a:lnTo>
                <a:lnTo>
                  <a:pt x="0" y="40105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広告</a:t>
            </a: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6BB05DA-2D5D-4921-A33B-7B4E0B365F80}"/>
              </a:ext>
            </a:extLst>
          </p:cNvPr>
          <p:cNvGrpSpPr>
            <a:grpSpLocks noChangeAspect="1"/>
          </p:cNvGrpSpPr>
          <p:nvPr/>
        </p:nvGrpSpPr>
        <p:grpSpPr>
          <a:xfrm>
            <a:off x="5731533" y="4273982"/>
            <a:ext cx="1289587" cy="1346068"/>
            <a:chOff x="5588650" y="4603464"/>
            <a:chExt cx="1023731" cy="736842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5B9798E-9F95-4CA7-8F59-A38CFBF52D95}"/>
                </a:ext>
              </a:extLst>
            </p:cNvPr>
            <p:cNvSpPr/>
            <p:nvPr/>
          </p:nvSpPr>
          <p:spPr>
            <a:xfrm>
              <a:off x="5857113" y="4603924"/>
              <a:ext cx="755268" cy="521897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B64AFD9C-C1EA-4696-A4C2-E8BCAA272D32}"/>
                </a:ext>
              </a:extLst>
            </p:cNvPr>
            <p:cNvCxnSpPr/>
            <p:nvPr/>
          </p:nvCxnSpPr>
          <p:spPr>
            <a:xfrm>
              <a:off x="6612381" y="5105530"/>
              <a:ext cx="0" cy="23477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1063C3D7-0531-4812-9053-FF99851C2202}"/>
                </a:ext>
              </a:extLst>
            </p:cNvPr>
            <p:cNvCxnSpPr/>
            <p:nvPr/>
          </p:nvCxnSpPr>
          <p:spPr>
            <a:xfrm>
              <a:off x="5857107" y="5090993"/>
              <a:ext cx="0" cy="23477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D5B7931D-BFDE-477A-842B-7FC5B782C7B2}"/>
                </a:ext>
              </a:extLst>
            </p:cNvPr>
            <p:cNvCxnSpPr>
              <a:cxnSpLocks/>
            </p:cNvCxnSpPr>
            <p:nvPr/>
          </p:nvCxnSpPr>
          <p:spPr>
            <a:xfrm>
              <a:off x="6421496" y="5226028"/>
              <a:ext cx="19088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18BBE211-63EF-41A2-935F-46E967B3F0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7108" y="5225368"/>
              <a:ext cx="1820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24FEE9E0-47CE-423C-84D2-5FED592BE13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805033" y="4479095"/>
              <a:ext cx="0" cy="25475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DF4FA9B8-75D8-44EA-8A75-19F6E5641C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767741" y="5032745"/>
              <a:ext cx="0" cy="18527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283B8CBC-E44F-4E5D-A477-8F8187BA303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685382" y="4684464"/>
              <a:ext cx="162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4EE250D4-416E-4A1F-A415-D4459F9DF2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685030" y="5042090"/>
              <a:ext cx="162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A0711E7A-F5C5-4366-8AC3-102C63B46FE6}"/>
                </a:ext>
              </a:extLst>
            </p:cNvPr>
            <p:cNvSpPr txBox="1"/>
            <p:nvPr/>
          </p:nvSpPr>
          <p:spPr>
            <a:xfrm>
              <a:off x="5588650" y="4816478"/>
              <a:ext cx="353318" cy="134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600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D4B90C1C-FE50-4E35-AC79-15941849ED9F}"/>
                </a:ext>
              </a:extLst>
            </p:cNvPr>
            <p:cNvSpPr txBox="1"/>
            <p:nvPr/>
          </p:nvSpPr>
          <p:spPr>
            <a:xfrm>
              <a:off x="6054448" y="5173849"/>
              <a:ext cx="363867" cy="134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550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05455E7-E001-496C-A728-3CDBFEF5E3D1}"/>
              </a:ext>
            </a:extLst>
          </p:cNvPr>
          <p:cNvSpPr txBox="1"/>
          <p:nvPr/>
        </p:nvSpPr>
        <p:spPr>
          <a:xfrm>
            <a:off x="7274228" y="4527547"/>
            <a:ext cx="20456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W550</a:t>
            </a:r>
            <a:r>
              <a:rPr lang="ja-JP" altLang="en-US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ｍｍ</a:t>
            </a: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r>
              <a:rPr lang="ja-JP" altLang="en-US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Ｈ</a:t>
            </a:r>
            <a:r>
              <a:rPr lang="en-US" altLang="ja-JP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600</a:t>
            </a:r>
            <a:r>
              <a:rPr lang="ja-JP" altLang="en-US" sz="11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ｍｍ</a:t>
            </a:r>
            <a:endParaRPr lang="en-US" altLang="ja-JP" sz="11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3977</TotalTime>
  <Words>248</Words>
  <Application>Microsoft Office PowerPoint</Application>
  <PresentationFormat>A4 210 x 297 mm</PresentationFormat>
  <Paragraphs>36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HG創英角ｺﾞｼｯｸUB</vt:lpstr>
      <vt:lpstr>メイリオ</vt:lpstr>
      <vt:lpstr>游ゴシック</vt:lpstr>
      <vt:lpstr>Arial</vt:lpstr>
      <vt:lpstr>Calibri</vt:lpstr>
      <vt:lpstr>Office テーマ</vt:lpstr>
      <vt:lpstr>PowerPoint プレゼンテーション</vt:lpstr>
    </vt:vector>
  </TitlesOfParts>
  <Company>北陸鉄道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k.nanbu</dc:creator>
  <cp:lastModifiedBy>user</cp:lastModifiedBy>
  <cp:revision>246</cp:revision>
  <cp:lastPrinted>2025-10-23T01:15:05Z</cp:lastPrinted>
  <dcterms:created xsi:type="dcterms:W3CDTF">2011-09-30T10:37:53Z</dcterms:created>
  <dcterms:modified xsi:type="dcterms:W3CDTF">2026-04-30T04:39:37Z</dcterms:modified>
</cp:coreProperties>
</file>